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2.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80"/>
  </p:notesMasterIdLst>
  <p:sldIdLst>
    <p:sldId id="256" r:id="rId2"/>
    <p:sldId id="403" r:id="rId3"/>
    <p:sldId id="350" r:id="rId4"/>
    <p:sldId id="352" r:id="rId5"/>
    <p:sldId id="351" r:id="rId6"/>
    <p:sldId id="349" r:id="rId7"/>
    <p:sldId id="354" r:id="rId8"/>
    <p:sldId id="355" r:id="rId9"/>
    <p:sldId id="356" r:id="rId10"/>
    <p:sldId id="358" r:id="rId11"/>
    <p:sldId id="383" r:id="rId12"/>
    <p:sldId id="360" r:id="rId13"/>
    <p:sldId id="361" r:id="rId14"/>
    <p:sldId id="362" r:id="rId15"/>
    <p:sldId id="363" r:id="rId16"/>
    <p:sldId id="364" r:id="rId17"/>
    <p:sldId id="377" r:id="rId18"/>
    <p:sldId id="378" r:id="rId19"/>
    <p:sldId id="379" r:id="rId20"/>
    <p:sldId id="380" r:id="rId21"/>
    <p:sldId id="365" r:id="rId22"/>
    <p:sldId id="366" r:id="rId23"/>
    <p:sldId id="367" r:id="rId24"/>
    <p:sldId id="381" r:id="rId25"/>
    <p:sldId id="368" r:id="rId26"/>
    <p:sldId id="369" r:id="rId27"/>
    <p:sldId id="370" r:id="rId28"/>
    <p:sldId id="371" r:id="rId29"/>
    <p:sldId id="372" r:id="rId30"/>
    <p:sldId id="373" r:id="rId31"/>
    <p:sldId id="374" r:id="rId32"/>
    <p:sldId id="375" r:id="rId33"/>
    <p:sldId id="323" r:id="rId34"/>
    <p:sldId id="346" r:id="rId35"/>
    <p:sldId id="324" r:id="rId36"/>
    <p:sldId id="319" r:id="rId37"/>
    <p:sldId id="259" r:id="rId38"/>
    <p:sldId id="264" r:id="rId39"/>
    <p:sldId id="263" r:id="rId40"/>
    <p:sldId id="260" r:id="rId41"/>
    <p:sldId id="261" r:id="rId42"/>
    <p:sldId id="322" r:id="rId43"/>
    <p:sldId id="280" r:id="rId44"/>
    <p:sldId id="282" r:id="rId45"/>
    <p:sldId id="284" r:id="rId46"/>
    <p:sldId id="283" r:id="rId47"/>
    <p:sldId id="291" r:id="rId48"/>
    <p:sldId id="292" r:id="rId49"/>
    <p:sldId id="312" r:id="rId50"/>
    <p:sldId id="313" r:id="rId51"/>
    <p:sldId id="314" r:id="rId52"/>
    <p:sldId id="302" r:id="rId53"/>
    <p:sldId id="303" r:id="rId54"/>
    <p:sldId id="311" r:id="rId55"/>
    <p:sldId id="317" r:id="rId56"/>
    <p:sldId id="331" r:id="rId57"/>
    <p:sldId id="332" r:id="rId58"/>
    <p:sldId id="334" r:id="rId59"/>
    <p:sldId id="336" r:id="rId60"/>
    <p:sldId id="396" r:id="rId61"/>
    <p:sldId id="384" r:id="rId62"/>
    <p:sldId id="385" r:id="rId63"/>
    <p:sldId id="386" r:id="rId64"/>
    <p:sldId id="387" r:id="rId65"/>
    <p:sldId id="388" r:id="rId66"/>
    <p:sldId id="389" r:id="rId67"/>
    <p:sldId id="390" r:id="rId68"/>
    <p:sldId id="391" r:id="rId69"/>
    <p:sldId id="392" r:id="rId70"/>
    <p:sldId id="393" r:id="rId71"/>
    <p:sldId id="394" r:id="rId72"/>
    <p:sldId id="395" r:id="rId73"/>
    <p:sldId id="398" r:id="rId74"/>
    <p:sldId id="399" r:id="rId75"/>
    <p:sldId id="400" r:id="rId76"/>
    <p:sldId id="401" r:id="rId77"/>
    <p:sldId id="402" r:id="rId78"/>
    <p:sldId id="340"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senza titolo" id="{74574424-4D5B-F740-B47A-66E4E81C9A40}">
          <p14:sldIdLst>
            <p14:sldId id="256"/>
            <p14:sldId id="403"/>
            <p14:sldId id="350"/>
            <p14:sldId id="352"/>
            <p14:sldId id="351"/>
            <p14:sldId id="349"/>
            <p14:sldId id="354"/>
            <p14:sldId id="355"/>
            <p14:sldId id="356"/>
            <p14:sldId id="358"/>
            <p14:sldId id="383"/>
            <p14:sldId id="360"/>
            <p14:sldId id="361"/>
            <p14:sldId id="362"/>
            <p14:sldId id="363"/>
            <p14:sldId id="364"/>
            <p14:sldId id="377"/>
            <p14:sldId id="378"/>
            <p14:sldId id="379"/>
            <p14:sldId id="380"/>
            <p14:sldId id="365"/>
            <p14:sldId id="366"/>
            <p14:sldId id="367"/>
            <p14:sldId id="381"/>
            <p14:sldId id="368"/>
            <p14:sldId id="369"/>
            <p14:sldId id="370"/>
            <p14:sldId id="371"/>
            <p14:sldId id="372"/>
            <p14:sldId id="373"/>
            <p14:sldId id="374"/>
            <p14:sldId id="375"/>
            <p14:sldId id="323"/>
            <p14:sldId id="346"/>
            <p14:sldId id="324"/>
            <p14:sldId id="319"/>
            <p14:sldId id="259"/>
            <p14:sldId id="264"/>
            <p14:sldId id="263"/>
            <p14:sldId id="260"/>
            <p14:sldId id="261"/>
            <p14:sldId id="322"/>
            <p14:sldId id="280"/>
            <p14:sldId id="282"/>
            <p14:sldId id="284"/>
            <p14:sldId id="283"/>
            <p14:sldId id="291"/>
            <p14:sldId id="292"/>
            <p14:sldId id="312"/>
            <p14:sldId id="313"/>
            <p14:sldId id="314"/>
            <p14:sldId id="302"/>
            <p14:sldId id="303"/>
            <p14:sldId id="311"/>
            <p14:sldId id="317"/>
            <p14:sldId id="331"/>
            <p14:sldId id="332"/>
            <p14:sldId id="334"/>
            <p14:sldId id="336"/>
            <p14:sldId id="396"/>
            <p14:sldId id="384"/>
            <p14:sldId id="385"/>
            <p14:sldId id="386"/>
            <p14:sldId id="387"/>
            <p14:sldId id="388"/>
            <p14:sldId id="389"/>
            <p14:sldId id="390"/>
            <p14:sldId id="391"/>
            <p14:sldId id="392"/>
            <p14:sldId id="393"/>
            <p14:sldId id="394"/>
            <p14:sldId id="395"/>
            <p14:sldId id="398"/>
            <p14:sldId id="399"/>
            <p14:sldId id="400"/>
            <p14:sldId id="401"/>
            <p14:sldId id="402"/>
            <p14:sldId id="340"/>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55"/>
    <p:restoredTop sz="95179"/>
  </p:normalViewPr>
  <p:slideViewPr>
    <p:cSldViewPr snapToGrid="0" snapToObjects="1">
      <p:cViewPr>
        <p:scale>
          <a:sx n="100" d="100"/>
          <a:sy n="100" d="100"/>
        </p:scale>
        <p:origin x="-592" y="1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7E704-3535-9741-9E6E-A9CB999DE443}" type="datetimeFigureOut">
              <a:rPr lang="it-IT" smtClean="0"/>
              <a:t>13/11/17</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565AB-C2A7-BB41-A450-607B9EB7101D}" type="slidenum">
              <a:rPr lang="it-IT" smtClean="0"/>
              <a:t>‹n.›</a:t>
            </a:fld>
            <a:endParaRPr lang="it-IT"/>
          </a:p>
        </p:txBody>
      </p:sp>
    </p:spTree>
    <p:extLst>
      <p:ext uri="{BB962C8B-B14F-4D97-AF65-F5344CB8AC3E}">
        <p14:creationId xmlns:p14="http://schemas.microsoft.com/office/powerpoint/2010/main" val="118993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BF300A72-2A2F-BC48-8E3C-938BC5B47984}" type="slidenum">
              <a:rPr lang="it-IT"/>
              <a:pPr>
                <a:defRPr/>
              </a:pPr>
              <a:t>3</a:t>
            </a:fld>
            <a:endParaRPr lang="it-IT"/>
          </a:p>
        </p:txBody>
      </p:sp>
      <p:sp>
        <p:nvSpPr>
          <p:cNvPr id="91137"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1138"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56966147-2DCC-D249-A3BE-77A385D2FA1A}" type="slidenum">
              <a:rPr lang="it-IT"/>
              <a:pPr>
                <a:defRPr/>
              </a:pPr>
              <a:t>21</a:t>
            </a:fld>
            <a:endParaRPr lang="it-IT"/>
          </a:p>
        </p:txBody>
      </p:sp>
      <p:sp>
        <p:nvSpPr>
          <p:cNvPr id="159745"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9746"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97256F66-F85A-3C41-AEC2-8E817A4D5867}" type="slidenum">
              <a:rPr lang="it-IT"/>
              <a:pPr>
                <a:defRPr/>
              </a:pPr>
              <a:t>22</a:t>
            </a:fld>
            <a:endParaRPr lang="it-IT"/>
          </a:p>
        </p:txBody>
      </p:sp>
      <p:sp>
        <p:nvSpPr>
          <p:cNvPr id="160769"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0770"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615AD64B-865A-D043-8AE2-05F5669F694B}" type="slidenum">
              <a:rPr lang="it-IT"/>
              <a:pPr>
                <a:defRPr/>
              </a:pPr>
              <a:t>23</a:t>
            </a:fld>
            <a:endParaRPr lang="it-IT"/>
          </a:p>
        </p:txBody>
      </p:sp>
      <p:sp>
        <p:nvSpPr>
          <p:cNvPr id="161793"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1794"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B29CFD18-7A61-404E-830E-A7B4536580A0}" type="slidenum">
              <a:rPr lang="it-IT"/>
              <a:pPr>
                <a:defRPr/>
              </a:pPr>
              <a:t>25</a:t>
            </a:fld>
            <a:endParaRPr lang="it-IT"/>
          </a:p>
        </p:txBody>
      </p:sp>
      <p:sp>
        <p:nvSpPr>
          <p:cNvPr id="162817"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2818"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6A4D33AD-9B78-A843-A490-B2D0E29766F5}" type="slidenum">
              <a:rPr lang="it-IT"/>
              <a:pPr>
                <a:defRPr/>
              </a:pPr>
              <a:t>26</a:t>
            </a:fld>
            <a:endParaRPr lang="it-IT"/>
          </a:p>
        </p:txBody>
      </p:sp>
      <p:sp>
        <p:nvSpPr>
          <p:cNvPr id="163841"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42"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7D2666A6-4A4D-3349-8403-884E6E8FA819}" type="slidenum">
              <a:rPr lang="it-IT"/>
              <a:pPr>
                <a:defRPr/>
              </a:pPr>
              <a:t>27</a:t>
            </a:fld>
            <a:endParaRPr lang="it-IT"/>
          </a:p>
        </p:txBody>
      </p:sp>
      <p:sp>
        <p:nvSpPr>
          <p:cNvPr id="164865"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4866"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B2EF10FB-961F-D844-B072-B856000FF3CD}" type="slidenum">
              <a:rPr lang="it-IT"/>
              <a:pPr>
                <a:defRPr/>
              </a:pPr>
              <a:t>28</a:t>
            </a:fld>
            <a:endParaRPr lang="it-IT"/>
          </a:p>
        </p:txBody>
      </p:sp>
      <p:sp>
        <p:nvSpPr>
          <p:cNvPr id="165889"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5890"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2683A291-C016-DE47-A483-31B63AD5B10D}" type="slidenum">
              <a:rPr lang="it-IT"/>
              <a:pPr>
                <a:defRPr/>
              </a:pPr>
              <a:t>29</a:t>
            </a:fld>
            <a:endParaRPr lang="it-IT"/>
          </a:p>
        </p:txBody>
      </p:sp>
      <p:sp>
        <p:nvSpPr>
          <p:cNvPr id="166913"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6914"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E9C3E705-9CBA-D94B-88E9-873B6351B0AA}" type="slidenum">
              <a:rPr lang="it-IT"/>
              <a:pPr>
                <a:defRPr/>
              </a:pPr>
              <a:t>30</a:t>
            </a:fld>
            <a:endParaRPr lang="it-IT"/>
          </a:p>
        </p:txBody>
      </p:sp>
      <p:sp>
        <p:nvSpPr>
          <p:cNvPr id="167937"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7938"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63A4A277-C924-3949-9AB6-E13F35E88BAB}" type="slidenum">
              <a:rPr lang="it-IT"/>
              <a:pPr>
                <a:defRPr/>
              </a:pPr>
              <a:t>31</a:t>
            </a:fld>
            <a:endParaRPr lang="it-IT"/>
          </a:p>
        </p:txBody>
      </p:sp>
      <p:sp>
        <p:nvSpPr>
          <p:cNvPr id="168961"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8962"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8D977894-916E-834F-BED6-4E99B08F7348}" type="slidenum">
              <a:rPr lang="it-IT"/>
              <a:pPr>
                <a:defRPr/>
              </a:pPr>
              <a:t>5</a:t>
            </a:fld>
            <a:endParaRPr lang="it-IT"/>
          </a:p>
        </p:txBody>
      </p:sp>
      <p:sp>
        <p:nvSpPr>
          <p:cNvPr id="92161"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2162"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89EC2055-96C2-D743-8F14-5E2F2D4D81EA}" type="slidenum">
              <a:rPr lang="it-IT"/>
              <a:pPr>
                <a:defRPr/>
              </a:pPr>
              <a:t>32</a:t>
            </a:fld>
            <a:endParaRPr lang="it-IT"/>
          </a:p>
        </p:txBody>
      </p:sp>
      <p:sp>
        <p:nvSpPr>
          <p:cNvPr id="169985"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9986"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F5565AB-C2A7-BB41-A450-607B9EB7101D}" type="slidenum">
              <a:rPr lang="it-IT" smtClean="0"/>
              <a:t>37</a:t>
            </a:fld>
            <a:endParaRPr lang="it-IT"/>
          </a:p>
        </p:txBody>
      </p:sp>
    </p:spTree>
    <p:extLst>
      <p:ext uri="{BB962C8B-B14F-4D97-AF65-F5344CB8AC3E}">
        <p14:creationId xmlns:p14="http://schemas.microsoft.com/office/powerpoint/2010/main" val="1129566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B62B813F-0F9B-7449-A285-299A095E5199}" type="slidenum">
              <a:rPr lang="it-IT"/>
              <a:pPr>
                <a:defRPr/>
              </a:pPr>
              <a:t>62</a:t>
            </a:fld>
            <a:endParaRPr lang="it-IT"/>
          </a:p>
        </p:txBody>
      </p:sp>
      <p:sp>
        <p:nvSpPr>
          <p:cNvPr id="133121"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3122"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87D1BED2-EC3A-6B4C-91DA-7BE1E67B7593}" type="slidenum">
              <a:rPr lang="it-IT"/>
              <a:pPr>
                <a:defRPr/>
              </a:pPr>
              <a:t>63</a:t>
            </a:fld>
            <a:endParaRPr lang="it-IT"/>
          </a:p>
        </p:txBody>
      </p:sp>
      <p:sp>
        <p:nvSpPr>
          <p:cNvPr id="134145"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4146"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2952D45D-9B56-3142-98E9-14CC4314F1AE}" type="slidenum">
              <a:rPr lang="it-IT"/>
              <a:pPr>
                <a:defRPr/>
              </a:pPr>
              <a:t>64</a:t>
            </a:fld>
            <a:endParaRPr lang="it-IT"/>
          </a:p>
        </p:txBody>
      </p:sp>
      <p:sp>
        <p:nvSpPr>
          <p:cNvPr id="135169"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5170"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DCBB9E07-7822-3440-8C3A-72E04DE5843E}" type="slidenum">
              <a:rPr lang="it-IT"/>
              <a:pPr>
                <a:defRPr/>
              </a:pPr>
              <a:t>65</a:t>
            </a:fld>
            <a:endParaRPr lang="it-IT"/>
          </a:p>
        </p:txBody>
      </p:sp>
      <p:sp>
        <p:nvSpPr>
          <p:cNvPr id="136193" name="Text Box 1"/>
          <p:cNvSpPr txBox="1">
            <a:spLocks noChangeArrowheads="1"/>
          </p:cNvSpPr>
          <p:nvPr/>
        </p:nvSpPr>
        <p:spPr bwMode="auto">
          <a:xfrm>
            <a:off x="956930" y="685056"/>
            <a:ext cx="4944140" cy="342953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4408" tIns="42204" rIns="84408" bIns="42204" anchor="ctr"/>
          <a:lstStyle/>
          <a:p>
            <a:pPr>
              <a:defRPr/>
            </a:pPr>
            <a:endParaRPr lang="it-IT">
              <a:cs typeface="Arial" charset="0"/>
            </a:endParaRPr>
          </a:p>
        </p:txBody>
      </p:sp>
      <p:sp>
        <p:nvSpPr>
          <p:cNvPr id="136194" name="Text Box 2"/>
          <p:cNvSpPr txBox="1">
            <a:spLocks noGrp="1" noChangeArrowheads="1"/>
          </p:cNvSpPr>
          <p:nvPr>
            <p:ph type="body"/>
          </p:nvPr>
        </p:nvSpPr>
        <p:spPr>
          <a:xfrm>
            <a:off x="913991" y="4342939"/>
            <a:ext cx="5025418" cy="420110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D7EB7F4E-0E3E-0249-8755-429087692665}" type="slidenum">
              <a:rPr lang="it-IT"/>
              <a:pPr>
                <a:defRPr/>
              </a:pPr>
              <a:t>66</a:t>
            </a:fld>
            <a:endParaRPr lang="it-IT"/>
          </a:p>
        </p:txBody>
      </p:sp>
      <p:sp>
        <p:nvSpPr>
          <p:cNvPr id="138241"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8242"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A2FB4F32-232F-AC48-A953-4551BE969EE7}" type="slidenum">
              <a:rPr lang="it-IT"/>
              <a:pPr>
                <a:defRPr/>
              </a:pPr>
              <a:t>67</a:t>
            </a:fld>
            <a:endParaRPr lang="it-IT"/>
          </a:p>
        </p:txBody>
      </p:sp>
      <p:sp>
        <p:nvSpPr>
          <p:cNvPr id="139265"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39266"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D43FE113-5130-DE46-A3F2-274198AA0557}" type="slidenum">
              <a:rPr lang="it-IT"/>
              <a:pPr>
                <a:defRPr/>
              </a:pPr>
              <a:t>68</a:t>
            </a:fld>
            <a:endParaRPr lang="it-IT"/>
          </a:p>
        </p:txBody>
      </p:sp>
      <p:sp>
        <p:nvSpPr>
          <p:cNvPr id="140289"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0290"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7" name="Rectangle 6"/>
          <p:cNvSpPr>
            <a:spLocks noGrp="1" noChangeArrowheads="1"/>
          </p:cNvSpPr>
          <p:nvPr>
            <p:ph type="ftr" sz="quarter"/>
          </p:nvPr>
        </p:nvSpPr>
        <p:spPr/>
        <p:txBody>
          <a:bodyPr/>
          <a:lstStyle/>
          <a:p>
            <a:pPr>
              <a:defRPr/>
            </a:pPr>
            <a:r>
              <a:rPr lang="it-IT"/>
              <a:t>rak</a:t>
            </a:r>
          </a:p>
        </p:txBody>
      </p:sp>
      <p:sp>
        <p:nvSpPr>
          <p:cNvPr id="8" name="Rectangle 7"/>
          <p:cNvSpPr>
            <a:spLocks noGrp="1" noChangeArrowheads="1"/>
          </p:cNvSpPr>
          <p:nvPr>
            <p:ph type="sldNum" sz="quarter"/>
          </p:nvPr>
        </p:nvSpPr>
        <p:spPr/>
        <p:txBody>
          <a:bodyPr/>
          <a:lstStyle/>
          <a:p>
            <a:pPr>
              <a:defRPr/>
            </a:pPr>
            <a:fld id="{7F0ECCCA-4604-FA46-B5DC-95A0B31EE6DD}" type="slidenum">
              <a:rPr lang="it-IT"/>
              <a:pPr>
                <a:defRPr/>
              </a:pPr>
              <a:t>69</a:t>
            </a:fld>
            <a:endParaRPr lang="it-IT"/>
          </a:p>
        </p:txBody>
      </p:sp>
      <p:sp>
        <p:nvSpPr>
          <p:cNvPr id="141313" name="Text Box 1"/>
          <p:cNvSpPr txBox="1">
            <a:spLocks noChangeArrowheads="1"/>
          </p:cNvSpPr>
          <p:nvPr/>
        </p:nvSpPr>
        <p:spPr bwMode="auto">
          <a:xfrm>
            <a:off x="1" y="8684460"/>
            <a:ext cx="2972004" cy="458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387" tIns="45860" rIns="91387" bIns="4586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9pPr>
          </a:lstStyle>
          <a:p>
            <a:pPr>
              <a:defRPr/>
            </a:pPr>
            <a:r>
              <a:rPr lang="it-IT" sz="1200"/>
              <a:t>rak</a:t>
            </a:r>
          </a:p>
        </p:txBody>
      </p:sp>
      <p:sp>
        <p:nvSpPr>
          <p:cNvPr id="141314" name="Text Box 2"/>
          <p:cNvSpPr txBox="1">
            <a:spLocks noChangeArrowheads="1"/>
          </p:cNvSpPr>
          <p:nvPr/>
        </p:nvSpPr>
        <p:spPr bwMode="auto">
          <a:xfrm>
            <a:off x="958464" y="694984"/>
            <a:ext cx="4942606" cy="342811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4408" tIns="42204" rIns="84408" bIns="42204" anchor="ctr"/>
          <a:lstStyle/>
          <a:p>
            <a:pPr>
              <a:defRPr/>
            </a:pPr>
            <a:endParaRPr lang="it-IT">
              <a:cs typeface="Arial" charset="0"/>
            </a:endParaRPr>
          </a:p>
        </p:txBody>
      </p:sp>
      <p:sp>
        <p:nvSpPr>
          <p:cNvPr id="141315" name="Text Box 3"/>
          <p:cNvSpPr txBox="1">
            <a:spLocks noGrp="1" noChangeArrowheads="1"/>
          </p:cNvSpPr>
          <p:nvPr>
            <p:ph type="body"/>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A04396FD-3860-9444-8069-E43C0E0364E2}" type="slidenum">
              <a:rPr lang="it-IT"/>
              <a:pPr>
                <a:defRPr/>
              </a:pPr>
              <a:t>10</a:t>
            </a:fld>
            <a:endParaRPr lang="it-IT"/>
          </a:p>
        </p:txBody>
      </p:sp>
      <p:sp>
        <p:nvSpPr>
          <p:cNvPr id="152577"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2578"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09C1DCBD-163C-A642-BDA7-8BCC89642FF4}" type="slidenum">
              <a:rPr lang="it-IT"/>
              <a:pPr>
                <a:defRPr/>
              </a:pPr>
              <a:t>70</a:t>
            </a:fld>
            <a:endParaRPr lang="it-IT"/>
          </a:p>
        </p:txBody>
      </p:sp>
      <p:sp>
        <p:nvSpPr>
          <p:cNvPr id="142337"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2338"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26710948-E277-3249-A318-D4355713E988}" type="slidenum">
              <a:rPr lang="it-IT"/>
              <a:pPr>
                <a:defRPr/>
              </a:pPr>
              <a:t>71</a:t>
            </a:fld>
            <a:endParaRPr lang="it-IT"/>
          </a:p>
        </p:txBody>
      </p:sp>
      <p:sp>
        <p:nvSpPr>
          <p:cNvPr id="143361"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3362"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8EC53BA5-DCB5-B545-BB29-140EB6AEE1BA}" type="slidenum">
              <a:rPr lang="it-IT"/>
              <a:pPr>
                <a:defRPr/>
              </a:pPr>
              <a:t>72</a:t>
            </a:fld>
            <a:endParaRPr lang="it-IT"/>
          </a:p>
        </p:txBody>
      </p:sp>
      <p:sp>
        <p:nvSpPr>
          <p:cNvPr id="144385"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44386"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253C31B0-D8DC-044D-8170-C17D30F18002}" type="slidenum">
              <a:rPr lang="it-IT"/>
              <a:pPr>
                <a:defRPr/>
              </a:pPr>
              <a:t>73</a:t>
            </a:fld>
            <a:endParaRPr lang="it-IT"/>
          </a:p>
        </p:txBody>
      </p:sp>
      <p:sp>
        <p:nvSpPr>
          <p:cNvPr id="117761"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7762"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C773BD0C-CC94-8447-8B08-46289D14CC9C}" type="slidenum">
              <a:rPr lang="it-IT"/>
              <a:pPr>
                <a:defRPr/>
              </a:pPr>
              <a:t>74</a:t>
            </a:fld>
            <a:endParaRPr lang="it-IT"/>
          </a:p>
        </p:txBody>
      </p:sp>
      <p:sp>
        <p:nvSpPr>
          <p:cNvPr id="118785"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8786"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6F6A5D06-48BF-4F49-A1D7-2C4C283D1F46}" type="slidenum">
              <a:rPr lang="it-IT"/>
              <a:pPr>
                <a:defRPr/>
              </a:pPr>
              <a:t>75</a:t>
            </a:fld>
            <a:endParaRPr lang="it-IT"/>
          </a:p>
        </p:txBody>
      </p:sp>
      <p:sp>
        <p:nvSpPr>
          <p:cNvPr id="119809"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9810"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C85B4FBB-E7B9-7F48-86C3-223C699289BA}" type="slidenum">
              <a:rPr lang="it-IT"/>
              <a:pPr>
                <a:defRPr/>
              </a:pPr>
              <a:t>76</a:t>
            </a:fld>
            <a:endParaRPr lang="it-IT"/>
          </a:p>
        </p:txBody>
      </p:sp>
      <p:sp>
        <p:nvSpPr>
          <p:cNvPr id="120833"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0834"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9CAB0092-A370-E44A-A151-B774380DC417}" type="slidenum">
              <a:rPr lang="it-IT"/>
              <a:pPr>
                <a:defRPr/>
              </a:pPr>
              <a:t>77</a:t>
            </a:fld>
            <a:endParaRPr lang="it-IT"/>
          </a:p>
        </p:txBody>
      </p:sp>
      <p:sp>
        <p:nvSpPr>
          <p:cNvPr id="121857"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1858"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71600" y="1143000"/>
            <a:ext cx="41148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F5565AB-C2A7-BB41-A450-607B9EB7101D}" type="slidenum">
              <a:rPr lang="it-IT" smtClean="0"/>
              <a:t>11</a:t>
            </a:fld>
            <a:endParaRPr lang="it-IT"/>
          </a:p>
        </p:txBody>
      </p:sp>
    </p:spTree>
    <p:extLst>
      <p:ext uri="{BB962C8B-B14F-4D97-AF65-F5344CB8AC3E}">
        <p14:creationId xmlns:p14="http://schemas.microsoft.com/office/powerpoint/2010/main" val="1129566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657DECF1-B0CB-6844-A7CB-B6C4E8D392B4}" type="slidenum">
              <a:rPr lang="it-IT"/>
              <a:pPr>
                <a:defRPr/>
              </a:pPr>
              <a:t>12</a:t>
            </a:fld>
            <a:endParaRPr lang="it-IT"/>
          </a:p>
        </p:txBody>
      </p:sp>
      <p:sp>
        <p:nvSpPr>
          <p:cNvPr id="154625"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4626"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F41D7AC3-4769-4B42-97BB-55D9640664B2}" type="slidenum">
              <a:rPr lang="it-IT"/>
              <a:pPr>
                <a:defRPr/>
              </a:pPr>
              <a:t>13</a:t>
            </a:fld>
            <a:endParaRPr lang="it-IT"/>
          </a:p>
        </p:txBody>
      </p:sp>
      <p:sp>
        <p:nvSpPr>
          <p:cNvPr id="155649"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5650"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BB1D454D-4AA1-224C-922E-4B99D8C6C65D}" type="slidenum">
              <a:rPr lang="it-IT"/>
              <a:pPr>
                <a:defRPr/>
              </a:pPr>
              <a:t>14</a:t>
            </a:fld>
            <a:endParaRPr lang="it-IT"/>
          </a:p>
        </p:txBody>
      </p:sp>
      <p:sp>
        <p:nvSpPr>
          <p:cNvPr id="156673"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41C59FCB-FEC1-2E4B-A71A-44AC2FC42F3C}" type="slidenum">
              <a:rPr lang="it-IT"/>
              <a:pPr>
                <a:defRPr/>
              </a:pPr>
              <a:t>15</a:t>
            </a:fld>
            <a:endParaRPr lang="it-IT"/>
          </a:p>
        </p:txBody>
      </p:sp>
      <p:sp>
        <p:nvSpPr>
          <p:cNvPr id="157697"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t>Aspetti legislativi e normativi relativi al rischio fisico da vibrazioni</a:t>
            </a:r>
          </a:p>
        </p:txBody>
      </p:sp>
      <p:sp>
        <p:nvSpPr>
          <p:cNvPr id="6" name="Rectangle 6"/>
          <p:cNvSpPr>
            <a:spLocks noGrp="1" noChangeArrowheads="1"/>
          </p:cNvSpPr>
          <p:nvPr>
            <p:ph type="ftr" sz="quarter"/>
          </p:nvPr>
        </p:nvSpPr>
        <p:spPr/>
        <p:txBody>
          <a:bodyPr/>
          <a:lstStyle/>
          <a:p>
            <a:pPr>
              <a:defRPr/>
            </a:pPr>
            <a:r>
              <a:rPr lang="it-IT"/>
              <a:t>rak</a:t>
            </a:r>
          </a:p>
        </p:txBody>
      </p:sp>
      <p:sp>
        <p:nvSpPr>
          <p:cNvPr id="7" name="Rectangle 7"/>
          <p:cNvSpPr>
            <a:spLocks noGrp="1" noChangeArrowheads="1"/>
          </p:cNvSpPr>
          <p:nvPr>
            <p:ph type="sldNum" sz="quarter"/>
          </p:nvPr>
        </p:nvSpPr>
        <p:spPr/>
        <p:txBody>
          <a:bodyPr/>
          <a:lstStyle/>
          <a:p>
            <a:pPr>
              <a:defRPr/>
            </a:pPr>
            <a:fld id="{D653C6E0-5292-1449-82D4-7F614BF37B5C}" type="slidenum">
              <a:rPr lang="it-IT"/>
              <a:pPr>
                <a:defRPr/>
              </a:pPr>
              <a:t>16</a:t>
            </a:fld>
            <a:endParaRPr lang="it-IT"/>
          </a:p>
        </p:txBody>
      </p:sp>
      <p:sp>
        <p:nvSpPr>
          <p:cNvPr id="158721" name="Text Box 1"/>
          <p:cNvSpPr txBox="1">
            <a:spLocks noGrp="1" noRot="1" noChangeAspect="1" noChangeArrowheads="1"/>
          </p:cNvSpPr>
          <p:nvPr>
            <p:ph type="sldImg"/>
          </p:nvPr>
        </p:nvSpPr>
        <p:spPr>
          <a:xfrm>
            <a:off x="1141413" y="685800"/>
            <a:ext cx="4575175" cy="3430588"/>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58722" name="Text Box 2"/>
          <p:cNvSpPr txBox="1">
            <a:spLocks noGrp="1" noChangeArrowheads="1"/>
          </p:cNvSpPr>
          <p:nvPr>
            <p:ph type="body" idx="1"/>
          </p:nvPr>
        </p:nvSpPr>
        <p:spPr>
          <a:xfrm>
            <a:off x="687027" y="4344358"/>
            <a:ext cx="5483946" cy="420252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smtClean="0"/>
              <a:t>Fare clic per modificare stile</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DF68E2-58F2-4D09-BE8B-E3BD06533059}" type="datetimeFigureOut">
              <a:rPr lang="en-US" smtClean="0"/>
              <a:t>13/11/17</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86753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E2D6473-DF6D-4702-B328-E0DD40540A4E}" type="datetimeFigureOut">
              <a:rPr lang="en-US" smtClean="0"/>
              <a:t>13/11/17</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2918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26F7E3A-B166-407D-9866-32884E7D5B37}" type="datetimeFigureOut">
              <a:rPr lang="en-US" smtClean="0"/>
              <a:t>13/11/17</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574682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765175"/>
            <a:ext cx="8229600" cy="911225"/>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905000"/>
            <a:ext cx="40386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05000"/>
            <a:ext cx="40386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4038600"/>
            <a:ext cx="40386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4038600"/>
            <a:ext cx="40386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8"/>
          <p:cNvSpPr>
            <a:spLocks noGrp="1" noChangeArrowheads="1"/>
          </p:cNvSpPr>
          <p:nvPr>
            <p:ph type="ftr" sz="quarter" idx="10"/>
          </p:nvPr>
        </p:nvSpPr>
        <p:spPr>
          <a:ln/>
        </p:spPr>
        <p:txBody>
          <a:bodyPr/>
          <a:lstStyle>
            <a:lvl1pPr>
              <a:defRPr/>
            </a:lvl1pPr>
          </a:lstStyle>
          <a:p>
            <a:pPr>
              <a:defRPr/>
            </a:pPr>
            <a:r>
              <a:rPr lang="it-IT"/>
              <a:t>Iole Pinto									</a:t>
            </a:r>
            <a:fld id="{BAF206C5-3420-AB4A-941F-7D08BA45979B}" type="slidenum">
              <a:rPr lang="it-IT"/>
              <a:pPr>
                <a:defRPr/>
              </a:pPr>
              <a:t>‹n.›</a:t>
            </a:fld>
            <a:endParaRPr lang="it-IT"/>
          </a:p>
        </p:txBody>
      </p:sp>
    </p:spTree>
    <p:extLst>
      <p:ext uri="{BB962C8B-B14F-4D97-AF65-F5344CB8AC3E}">
        <p14:creationId xmlns:p14="http://schemas.microsoft.com/office/powerpoint/2010/main" val="2989456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503238"/>
            <a:ext cx="8228013" cy="1433512"/>
          </a:xfrm>
        </p:spPr>
        <p:txBody>
          <a:bodyPr/>
          <a:lstStyle/>
          <a:p>
            <a:r>
              <a:rPr lang="it-IT" smtClean="0"/>
              <a:t>Fare clic per modificare stile</a:t>
            </a:r>
            <a:endParaRPr lang="it-IT"/>
          </a:p>
        </p:txBody>
      </p:sp>
      <p:sp>
        <p:nvSpPr>
          <p:cNvPr id="3" name="Segnaposto grafico 2"/>
          <p:cNvSpPr>
            <a:spLocks noGrp="1"/>
          </p:cNvSpPr>
          <p:nvPr>
            <p:ph type="chart" idx="1"/>
          </p:nvPr>
        </p:nvSpPr>
        <p:spPr>
          <a:xfrm>
            <a:off x="457200" y="1905000"/>
            <a:ext cx="8228013" cy="4233863"/>
          </a:xfrm>
        </p:spPr>
        <p:txBody>
          <a:bodyPr/>
          <a:lstStyle/>
          <a:p>
            <a:pPr lvl="0"/>
            <a:endParaRPr lang="it-IT" noProof="0" smtClean="0"/>
          </a:p>
        </p:txBody>
      </p:sp>
      <p:sp>
        <p:nvSpPr>
          <p:cNvPr id="4" name="Rectangle 3"/>
          <p:cNvSpPr>
            <a:spLocks noGrp="1" noChangeArrowheads="1"/>
          </p:cNvSpPr>
          <p:nvPr>
            <p:ph type="ftr" idx="10"/>
          </p:nvPr>
        </p:nvSpPr>
        <p:spPr>
          <a:ln/>
        </p:spPr>
        <p:txBody>
          <a:bodyPr/>
          <a:lstStyle>
            <a:lvl1pPr>
              <a:defRPr/>
            </a:lvl1pPr>
          </a:lstStyle>
          <a:p>
            <a:pPr>
              <a:defRPr/>
            </a:pPr>
            <a:r>
              <a:rPr lang="it-IT"/>
              <a:t>									</a:t>
            </a:r>
            <a:fld id="{1C9DDE0F-41C7-C04A-BD02-9D28CC0E4649}" type="slidenum">
              <a:rPr lang="it-IT"/>
              <a:pPr>
                <a:defRPr/>
              </a:pPr>
              <a:t>‹n.›</a:t>
            </a:fld>
            <a:endParaRPr lang="it-IT"/>
          </a:p>
        </p:txBody>
      </p:sp>
    </p:spTree>
    <p:extLst>
      <p:ext uri="{BB962C8B-B14F-4D97-AF65-F5344CB8AC3E}">
        <p14:creationId xmlns:p14="http://schemas.microsoft.com/office/powerpoint/2010/main" val="85173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28FC5F6-F338-4AE4-BB23-26385BCFC423}" type="datetimeFigureOut">
              <a:rPr lang="en-US" smtClean="0"/>
              <a:t>13/11/17</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6113E31D-E2AB-40D1-8B51-AFA5AFEF393A}" type="slidenum">
              <a:rPr lang="en-US" smtClean="0"/>
              <a:t>‹n.›</a:t>
            </a:fld>
            <a:endParaRPr lang="en-US" dirty="0"/>
          </a:p>
        </p:txBody>
      </p:sp>
    </p:spTree>
    <p:extLst>
      <p:ext uri="{BB962C8B-B14F-4D97-AF65-F5344CB8AC3E}">
        <p14:creationId xmlns:p14="http://schemas.microsoft.com/office/powerpoint/2010/main" val="1853101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4500"/>
            </a:lvl1pPr>
          </a:lstStyle>
          <a:p>
            <a:r>
              <a:rPr lang="it-IT" smtClean="0"/>
              <a:t>Fare clic per modificare stile</a:t>
            </a:r>
            <a:endParaRPr lang="it-IT"/>
          </a:p>
        </p:txBody>
      </p:sp>
      <p:sp>
        <p:nvSpPr>
          <p:cNvPr id="3" name="Segnaposto tes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20EBB0C4-6273-4C6E-B9BD-2EDC30F1CD52}" type="datetimeFigureOut">
              <a:rPr lang="en-US" smtClean="0"/>
              <a:t>13/11/17</a:t>
            </a:fld>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04455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28650" y="1825625"/>
            <a:ext cx="38862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29150" y="1825625"/>
            <a:ext cx="38862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9AB4D41-86C1-4908-B66A-0B50CEB3BF29}" type="datetimeFigureOut">
              <a:rPr lang="en-US" smtClean="0"/>
              <a:t>13/11/17</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631207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smtClean="0"/>
              <a:t>Fare clic per modificare stile</a:t>
            </a:r>
            <a:endParaRPr lang="it-IT"/>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6426E2C-56C1-4E0D-A793-0088A7FDD37E}" type="datetimeFigureOut">
              <a:rPr lang="en-US" smtClean="0"/>
              <a:t>13/11/17</a:t>
            </a:fld>
            <a:endParaRPr lang="en-US" dirty="0"/>
          </a:p>
        </p:txBody>
      </p:sp>
      <p:sp>
        <p:nvSpPr>
          <p:cNvPr id="8" name="Segnaposto piè di pagina 7"/>
          <p:cNvSpPr>
            <a:spLocks noGrp="1"/>
          </p:cNvSpPr>
          <p:nvPr>
            <p:ph type="ftr" sz="quarter" idx="11"/>
          </p:nvPr>
        </p:nvSpPr>
        <p:spPr/>
        <p:txBody>
          <a:bodyPr/>
          <a:lstStyle/>
          <a:p>
            <a:endParaRPr lang="en-US" dirty="0"/>
          </a:p>
        </p:txBody>
      </p:sp>
      <p:sp>
        <p:nvSpPr>
          <p:cNvPr id="9" name="Segnaposto numero diapositiva 8"/>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049197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C8C39B41-D8B5-4052-B551-9B5525EAA8B6}" type="datetimeFigureOut">
              <a:rPr lang="en-US" smtClean="0"/>
              <a:t>13/11/17</a:t>
            </a:fld>
            <a:endParaRPr lang="en-US" dirty="0"/>
          </a:p>
        </p:txBody>
      </p:sp>
      <p:sp>
        <p:nvSpPr>
          <p:cNvPr id="4" name="Segnaposto piè di pagina 3"/>
          <p:cNvSpPr>
            <a:spLocks noGrp="1"/>
          </p:cNvSpPr>
          <p:nvPr>
            <p:ph type="ftr" sz="quarter" idx="11"/>
          </p:nvPr>
        </p:nvSpPr>
        <p:spPr/>
        <p:txBody>
          <a:bodyPr/>
          <a:lstStyle/>
          <a:p>
            <a:endParaRPr lang="en-US" dirty="0"/>
          </a:p>
        </p:txBody>
      </p:sp>
      <p:sp>
        <p:nvSpPr>
          <p:cNvPr id="5" name="Segnaposto numero diapositiva 4"/>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716898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D94136C-8742-45B2-AF27-D93DF72833A9}" type="datetimeFigureOut">
              <a:rPr lang="en-US" smtClean="0"/>
              <a:t>13/11/17</a:t>
            </a:fld>
            <a:endParaRPr lang="en-US" dirty="0"/>
          </a:p>
        </p:txBody>
      </p:sp>
      <p:sp>
        <p:nvSpPr>
          <p:cNvPr id="3" name="Segnaposto piè di pagina 2"/>
          <p:cNvSpPr>
            <a:spLocks noGrp="1"/>
          </p:cNvSpPr>
          <p:nvPr>
            <p:ph type="ftr" sz="quarter" idx="11"/>
          </p:nvPr>
        </p:nvSpPr>
        <p:spPr/>
        <p:txBody>
          <a:bodyPr/>
          <a:lstStyle/>
          <a:p>
            <a:endParaRPr lang="en-US" dirty="0"/>
          </a:p>
        </p:txBody>
      </p:sp>
      <p:sp>
        <p:nvSpPr>
          <p:cNvPr id="4" name="Segnaposto numero diapositiva 3"/>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940472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smtClean="0"/>
              <a:t>Fare clic per modificare stile</a:t>
            </a:r>
            <a:endParaRPr lang="it-IT"/>
          </a:p>
        </p:txBody>
      </p:sp>
      <p:sp>
        <p:nvSpPr>
          <p:cNvPr id="3" name="Segnaposto contenut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32ABBEA6-7C60-4B02-AE87-00D78D8422AF}" type="datetimeFigureOut">
              <a:rPr lang="en-US" smtClean="0"/>
              <a:t>13/11/17</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891066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smtClean="0"/>
              <a:t>Fare clic per modificare stile</a:t>
            </a:r>
            <a:endParaRPr lang="it-IT"/>
          </a:p>
        </p:txBody>
      </p:sp>
      <p:sp>
        <p:nvSpPr>
          <p:cNvPr id="3" name="Segnaposto immagin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9CAD897-D46E-4AD2-BD9B-49DD3E640873}" type="datetimeFigureOut">
              <a:rPr lang="en-US" smtClean="0"/>
              <a:t>13/11/17</a:t>
            </a:fld>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829262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624D31-43A5-475A-80CF-332C9F6DCF35}" type="datetimeFigureOut">
              <a:rPr lang="en-US" smtClean="0"/>
              <a:t>13/11/17</a:t>
            </a:fld>
            <a:endParaRPr lang="en-US" dirty="0"/>
          </a:p>
        </p:txBody>
      </p:sp>
      <p:sp>
        <p:nvSpPr>
          <p:cNvPr id="5" name="Segnaposto piè di pa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11355694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w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1.png"/><Relationship Id="rId5" Type="http://schemas.openxmlformats.org/officeDocument/2006/relationships/oleObject" Target="../embeddings/oleObject1.bin"/><Relationship Id="rId6"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5.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2.bin"/><Relationship Id="rId5" Type="http://schemas.openxmlformats.org/officeDocument/2006/relationships/image" Target="../media/image17.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0.png"/><Relationship Id="rId5" Type="http://schemas.openxmlformats.org/officeDocument/2006/relationships/image" Target="../media/image21.wmf"/><Relationship Id="rId6"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tiff"/><Relationship Id="rId3" Type="http://schemas.openxmlformats.org/officeDocument/2006/relationships/image" Target="../media/image2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tiff"/><Relationship Id="rId3" Type="http://schemas.openxmlformats.org/officeDocument/2006/relationships/image" Target="../media/image28.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 Id="rId3"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wmf"/><Relationship Id="rId4" Type="http://schemas.openxmlformats.org/officeDocument/2006/relationships/image" Target="../media/image53.wmf"/><Relationship Id="rId5" Type="http://schemas.openxmlformats.org/officeDocument/2006/relationships/image" Target="../media/image54.png"/><Relationship Id="rId6" Type="http://schemas.openxmlformats.org/officeDocument/2006/relationships/image" Target="../media/image55.wmf"/><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cbi.nlm.nih.gov/pmc/articles/PMC4631236/%23"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gi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8.gi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jpeg"/><Relationship Id="rId3" Type="http://schemas.openxmlformats.org/officeDocument/2006/relationships/image" Target="../media/image7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477423" y="622301"/>
            <a:ext cx="6260177" cy="3428950"/>
          </a:xfrm>
        </p:spPr>
        <p:txBody>
          <a:bodyPr>
            <a:normAutofit fontScale="90000"/>
          </a:bodyPr>
          <a:lstStyle/>
          <a:p>
            <a:pPr>
              <a:defRPr/>
            </a:pPr>
            <a:r>
              <a:rPr lang="fr-FR" sz="3600" dirty="0">
                <a:solidFill>
                  <a:srgbClr val="FF0000"/>
                </a:solidFill>
              </a:rPr>
              <a:t>DISPOSIZIONI OPERATIVE PER LA VIGILANZA E IL CONTROLLO DEGLI APPARECCHI ELETTROMECCANICI UTILIZZATI PER L’ATTIVITA’ DI ESTETISTA</a:t>
            </a:r>
            <a:r>
              <a:rPr lang="fr-FR" sz="5400" dirty="0">
                <a:solidFill>
                  <a:srgbClr val="FF0000"/>
                </a:solidFill>
              </a:rPr>
              <a:t> </a:t>
            </a:r>
          </a:p>
        </p:txBody>
      </p:sp>
      <p:sp>
        <p:nvSpPr>
          <p:cNvPr id="3" name="Sottotitolo 2"/>
          <p:cNvSpPr>
            <a:spLocks noGrp="1"/>
          </p:cNvSpPr>
          <p:nvPr>
            <p:ph type="subTitle" idx="1"/>
          </p:nvPr>
        </p:nvSpPr>
        <p:spPr>
          <a:xfrm>
            <a:off x="285750" y="4377569"/>
            <a:ext cx="8686800" cy="1823206"/>
          </a:xfrm>
        </p:spPr>
        <p:txBody>
          <a:bodyPr>
            <a:noAutofit/>
          </a:bodyPr>
          <a:lstStyle/>
          <a:p>
            <a:r>
              <a:rPr lang="it-IT" sz="2000" b="1" cap="none" dirty="0" smtClean="0">
                <a:solidFill>
                  <a:schemeClr val="bg2">
                    <a:lumMod val="25000"/>
                  </a:schemeClr>
                </a:solidFill>
              </a:rPr>
              <a:t> </a:t>
            </a:r>
            <a:r>
              <a:rPr lang="it-IT" sz="2000" b="1" cap="none" dirty="0" smtClean="0">
                <a:solidFill>
                  <a:srgbClr val="000090"/>
                </a:solidFill>
              </a:rPr>
              <a:t>Iole Pinto</a:t>
            </a:r>
          </a:p>
          <a:p>
            <a:r>
              <a:rPr lang="it-IT" dirty="0" smtClean="0">
                <a:solidFill>
                  <a:srgbClr val="000090"/>
                </a:solidFill>
              </a:rPr>
              <a:t>Fisico</a:t>
            </a:r>
            <a:endParaRPr lang="it-IT" sz="1000" b="1" cap="none" dirty="0" smtClean="0">
              <a:solidFill>
                <a:srgbClr val="000090"/>
              </a:solidFill>
            </a:endParaRPr>
          </a:p>
          <a:p>
            <a:pPr marL="169863" indent="-169863"/>
            <a:r>
              <a:rPr lang="it-IT" dirty="0" smtClean="0">
                <a:solidFill>
                  <a:srgbClr val="000090"/>
                </a:solidFill>
              </a:rPr>
              <a:t>A</a:t>
            </a:r>
            <a:r>
              <a:rPr lang="it-IT" cap="none" dirty="0" smtClean="0">
                <a:solidFill>
                  <a:srgbClr val="000090"/>
                </a:solidFill>
              </a:rPr>
              <a:t>zienda USL  Toscana Sud Est – Laboratorio di Sanità Pubblica</a:t>
            </a:r>
          </a:p>
          <a:p>
            <a:pPr marL="169863" indent="-169863"/>
            <a:r>
              <a:rPr lang="it-IT" dirty="0" smtClean="0">
                <a:solidFill>
                  <a:srgbClr val="000090"/>
                </a:solidFill>
              </a:rPr>
              <a:t>Strada di Ruffolo 4 – Siena</a:t>
            </a:r>
          </a:p>
          <a:p>
            <a:pPr marL="169863" indent="-169863"/>
            <a:r>
              <a:rPr lang="it-IT" dirty="0" err="1" smtClean="0">
                <a:solidFill>
                  <a:srgbClr val="000090"/>
                </a:solidFill>
              </a:rPr>
              <a:t>iole.pinto@uslsudest.toscana.it</a:t>
            </a:r>
            <a:endParaRPr lang="it-IT" dirty="0" smtClean="0">
              <a:solidFill>
                <a:srgbClr val="000090"/>
              </a:solidFill>
            </a:endParaRPr>
          </a:p>
          <a:p>
            <a:pPr marL="169863" indent="-169863"/>
            <a:endParaRPr lang="it-IT" cap="none" dirty="0" smtClean="0">
              <a:solidFill>
                <a:srgbClr val="000090"/>
              </a:solidFill>
            </a:endParaRPr>
          </a:p>
        </p:txBody>
      </p:sp>
      <p:pic>
        <p:nvPicPr>
          <p:cNvPr id="4" name="Immagine 3"/>
          <p:cNvPicPr>
            <a:picLocks noChangeAspect="1"/>
          </p:cNvPicPr>
          <p:nvPr/>
        </p:nvPicPr>
        <p:blipFill>
          <a:blip r:embed="rId2"/>
          <a:stretch>
            <a:fillRect/>
          </a:stretch>
        </p:blipFill>
        <p:spPr>
          <a:xfrm>
            <a:off x="141119" y="954913"/>
            <a:ext cx="2336304" cy="2288624"/>
          </a:xfrm>
          <a:prstGeom prst="rect">
            <a:avLst/>
          </a:prstGeom>
        </p:spPr>
      </p:pic>
    </p:spTree>
    <p:extLst>
      <p:ext uri="{BB962C8B-B14F-4D97-AF65-F5344CB8AC3E}">
        <p14:creationId xmlns:p14="http://schemas.microsoft.com/office/powerpoint/2010/main" val="7711514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4" name="Segnaposto piè di pagina 3"/>
          <p:cNvSpPr>
            <a:spLocks noGrp="1"/>
          </p:cNvSpPr>
          <p:nvPr>
            <p:ph type="ftr" sz="quarter" idx="10"/>
          </p:nvPr>
        </p:nvSpPr>
        <p:spPr/>
        <p:txBody>
          <a:bodyPr/>
          <a:lstStyle/>
          <a:p>
            <a:pPr>
              <a:defRPr/>
            </a:pPr>
            <a:r>
              <a:rPr lang="it-IT"/>
              <a:t>									</a:t>
            </a:r>
            <a:fld id="{3FE5CEF3-ABE7-9C4E-B4B4-A8697ECD4A6A}" type="slidenum">
              <a:rPr lang="it-IT"/>
              <a:pPr>
                <a:defRPr/>
              </a:pPr>
              <a:t>10</a:t>
            </a:fld>
            <a:endParaRPr lang="it-IT"/>
          </a:p>
        </p:txBody>
      </p:sp>
      <p:sp>
        <p:nvSpPr>
          <p:cNvPr id="88067" name="WordArt 1"/>
          <p:cNvSpPr>
            <a:spLocks noChangeArrowheads="1" noChangeShapeType="1" noTextEdit="1"/>
          </p:cNvSpPr>
          <p:nvPr/>
        </p:nvSpPr>
        <p:spPr bwMode="auto">
          <a:xfrm>
            <a:off x="395288" y="620713"/>
            <a:ext cx="8280400" cy="1366837"/>
          </a:xfrm>
          <a:prstGeom prst="rect">
            <a:avLst/>
          </a:prstGeom>
        </p:spPr>
        <p:txBody>
          <a:bodyPr wrap="none" fromWordArt="1">
            <a:prstTxWarp prst="textPlain">
              <a:avLst>
                <a:gd name="adj" fmla="val 50000"/>
              </a:avLst>
            </a:prstTxWarp>
          </a:bodyPr>
          <a:lstStyle/>
          <a:p>
            <a:pPr algn="ctr"/>
            <a:r>
              <a:rPr lang="it-IT" sz="3600" kern="10">
                <a:ln w="12600">
                  <a:solidFill>
                    <a:srgbClr val="3333CC"/>
                  </a:solidFill>
                  <a:miter lim="800000"/>
                  <a:headEnd/>
                  <a:tailEnd/>
                </a:ln>
                <a:gradFill rotWithShape="1">
                  <a:gsLst>
                    <a:gs pos="0">
                      <a:srgbClr val="7C6300"/>
                    </a:gs>
                    <a:gs pos="100000">
                      <a:srgbClr val="FFCC00">
                        <a:alpha val="78998"/>
                      </a:srgbClr>
                    </a:gs>
                  </a:gsLst>
                  <a:lin ang="5400000" scaled="1"/>
                </a:gradFill>
                <a:effectLst>
                  <a:outerShdw blurRad="63500" dist="40186" dir="1096358" algn="ctr" rotWithShape="0">
                    <a:srgbClr val="9999FF"/>
                  </a:outerShdw>
                </a:effectLst>
                <a:latin typeface="Arial Black"/>
                <a:ea typeface="Arial Black"/>
                <a:cs typeface="Arial Black"/>
              </a:rPr>
              <a:t>LASER</a:t>
            </a:r>
          </a:p>
        </p:txBody>
      </p:sp>
      <p:sp>
        <p:nvSpPr>
          <p:cNvPr id="67586" name="AutoShape 2"/>
          <p:cNvSpPr>
            <a:spLocks noChangeArrowheads="1"/>
          </p:cNvSpPr>
          <p:nvPr/>
        </p:nvSpPr>
        <p:spPr bwMode="auto">
          <a:xfrm>
            <a:off x="468313" y="2349500"/>
            <a:ext cx="649287" cy="1584325"/>
          </a:xfrm>
          <a:prstGeom prst="downArrow">
            <a:avLst>
              <a:gd name="adj1" fmla="val 50000"/>
              <a:gd name="adj2" fmla="val 61002"/>
            </a:avLst>
          </a:prstGeom>
          <a:solidFill>
            <a:srgbClr val="FF9900"/>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cs typeface="Arial" charset="0"/>
            </a:endParaRPr>
          </a:p>
        </p:txBody>
      </p:sp>
      <p:sp>
        <p:nvSpPr>
          <p:cNvPr id="67587" name="AutoShape 3"/>
          <p:cNvSpPr>
            <a:spLocks noChangeArrowheads="1"/>
          </p:cNvSpPr>
          <p:nvPr/>
        </p:nvSpPr>
        <p:spPr bwMode="auto">
          <a:xfrm>
            <a:off x="2339975" y="2349500"/>
            <a:ext cx="649288" cy="1584325"/>
          </a:xfrm>
          <a:prstGeom prst="downArrow">
            <a:avLst>
              <a:gd name="adj1" fmla="val 50000"/>
              <a:gd name="adj2" fmla="val 61002"/>
            </a:avLst>
          </a:prstGeom>
          <a:solidFill>
            <a:srgbClr val="FF9900"/>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cs typeface="Arial" charset="0"/>
            </a:endParaRPr>
          </a:p>
        </p:txBody>
      </p:sp>
      <p:sp>
        <p:nvSpPr>
          <p:cNvPr id="67588" name="AutoShape 4"/>
          <p:cNvSpPr>
            <a:spLocks noChangeArrowheads="1"/>
          </p:cNvSpPr>
          <p:nvPr/>
        </p:nvSpPr>
        <p:spPr bwMode="auto">
          <a:xfrm>
            <a:off x="4140200" y="2349500"/>
            <a:ext cx="649288" cy="1584325"/>
          </a:xfrm>
          <a:prstGeom prst="downArrow">
            <a:avLst>
              <a:gd name="adj1" fmla="val 50000"/>
              <a:gd name="adj2" fmla="val 61002"/>
            </a:avLst>
          </a:prstGeom>
          <a:solidFill>
            <a:srgbClr val="FF9900"/>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cs typeface="Arial" charset="0"/>
            </a:endParaRPr>
          </a:p>
        </p:txBody>
      </p:sp>
      <p:sp>
        <p:nvSpPr>
          <p:cNvPr id="67589" name="AutoShape 5"/>
          <p:cNvSpPr>
            <a:spLocks noChangeArrowheads="1"/>
          </p:cNvSpPr>
          <p:nvPr/>
        </p:nvSpPr>
        <p:spPr bwMode="auto">
          <a:xfrm>
            <a:off x="5940425" y="2349500"/>
            <a:ext cx="649288" cy="1584325"/>
          </a:xfrm>
          <a:prstGeom prst="downArrow">
            <a:avLst>
              <a:gd name="adj1" fmla="val 50000"/>
              <a:gd name="adj2" fmla="val 61002"/>
            </a:avLst>
          </a:prstGeom>
          <a:solidFill>
            <a:srgbClr val="FF9900"/>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cs typeface="Arial" charset="0"/>
            </a:endParaRPr>
          </a:p>
        </p:txBody>
      </p:sp>
      <p:sp>
        <p:nvSpPr>
          <p:cNvPr id="67590" name="AutoShape 6"/>
          <p:cNvSpPr>
            <a:spLocks noChangeArrowheads="1"/>
          </p:cNvSpPr>
          <p:nvPr/>
        </p:nvSpPr>
        <p:spPr bwMode="auto">
          <a:xfrm>
            <a:off x="7524750" y="2349500"/>
            <a:ext cx="649288" cy="1584325"/>
          </a:xfrm>
          <a:prstGeom prst="downArrow">
            <a:avLst>
              <a:gd name="adj1" fmla="val 50000"/>
              <a:gd name="adj2" fmla="val 61002"/>
            </a:avLst>
          </a:prstGeom>
          <a:solidFill>
            <a:srgbClr val="FF9900"/>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cs typeface="Arial" charset="0"/>
            </a:endParaRPr>
          </a:p>
        </p:txBody>
      </p:sp>
      <p:sp>
        <p:nvSpPr>
          <p:cNvPr id="67591" name="Text Box 7"/>
          <p:cNvSpPr txBox="1">
            <a:spLocks noChangeArrowheads="1"/>
          </p:cNvSpPr>
          <p:nvPr/>
        </p:nvSpPr>
        <p:spPr bwMode="auto">
          <a:xfrm>
            <a:off x="179388" y="4076700"/>
            <a:ext cx="1223962"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9pPr>
          </a:lstStyle>
          <a:p>
            <a:pPr algn="ctr">
              <a:spcBef>
                <a:spcPts val="1125"/>
              </a:spcBef>
              <a:defRPr/>
            </a:pPr>
            <a:r>
              <a:rPr lang="it-IT" sz="1800" b="1" smtClean="0"/>
              <a:t>LIGHT</a:t>
            </a:r>
          </a:p>
        </p:txBody>
      </p:sp>
      <p:sp>
        <p:nvSpPr>
          <p:cNvPr id="67592" name="Text Box 8"/>
          <p:cNvSpPr txBox="1">
            <a:spLocks noChangeArrowheads="1"/>
          </p:cNvSpPr>
          <p:nvPr/>
        </p:nvSpPr>
        <p:spPr bwMode="auto">
          <a:xfrm>
            <a:off x="1331913" y="4076700"/>
            <a:ext cx="23764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9pPr>
          </a:lstStyle>
          <a:p>
            <a:pPr>
              <a:spcBef>
                <a:spcPts val="1125"/>
              </a:spcBef>
              <a:defRPr/>
            </a:pPr>
            <a:r>
              <a:rPr lang="it-IT" sz="1800" b="1" smtClean="0"/>
              <a:t>AMPLIFICATION by</a:t>
            </a:r>
          </a:p>
        </p:txBody>
      </p:sp>
      <p:sp>
        <p:nvSpPr>
          <p:cNvPr id="67593" name="Text Box 9"/>
          <p:cNvSpPr txBox="1">
            <a:spLocks noChangeArrowheads="1"/>
          </p:cNvSpPr>
          <p:nvPr/>
        </p:nvSpPr>
        <p:spPr bwMode="auto">
          <a:xfrm>
            <a:off x="3779838" y="4076700"/>
            <a:ext cx="16573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9pPr>
          </a:lstStyle>
          <a:p>
            <a:pPr>
              <a:spcBef>
                <a:spcPts val="1125"/>
              </a:spcBef>
              <a:defRPr/>
            </a:pPr>
            <a:r>
              <a:rPr lang="it-IT" sz="1800" b="1" smtClean="0"/>
              <a:t>STIMULATED</a:t>
            </a:r>
          </a:p>
        </p:txBody>
      </p:sp>
      <p:sp>
        <p:nvSpPr>
          <p:cNvPr id="67594" name="Text Box 10"/>
          <p:cNvSpPr txBox="1">
            <a:spLocks noChangeArrowheads="1"/>
          </p:cNvSpPr>
          <p:nvPr/>
        </p:nvSpPr>
        <p:spPr bwMode="auto">
          <a:xfrm>
            <a:off x="7308850" y="4076700"/>
            <a:ext cx="15113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9pPr>
          </a:lstStyle>
          <a:p>
            <a:pPr>
              <a:spcBef>
                <a:spcPts val="1125"/>
              </a:spcBef>
              <a:defRPr/>
            </a:pPr>
            <a:r>
              <a:rPr lang="it-IT" sz="1800" b="1" smtClean="0"/>
              <a:t>RADIATION</a:t>
            </a:r>
          </a:p>
        </p:txBody>
      </p:sp>
      <p:sp>
        <p:nvSpPr>
          <p:cNvPr id="67595" name="Text Box 11"/>
          <p:cNvSpPr txBox="1">
            <a:spLocks noChangeArrowheads="1"/>
          </p:cNvSpPr>
          <p:nvPr/>
        </p:nvSpPr>
        <p:spPr bwMode="auto">
          <a:xfrm>
            <a:off x="5580063" y="4076700"/>
            <a:ext cx="15843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charset="0"/>
                <a:ea typeface="ＭＳ Ｐゴシック" charset="0"/>
                <a:cs typeface="Arial" charset="0"/>
              </a:defRPr>
            </a:lvl9pPr>
          </a:lstStyle>
          <a:p>
            <a:pPr>
              <a:spcBef>
                <a:spcPts val="1125"/>
              </a:spcBef>
              <a:defRPr/>
            </a:pPr>
            <a:r>
              <a:rPr lang="it-IT" sz="1800" b="1" smtClean="0"/>
              <a:t>EMISSION of</a:t>
            </a:r>
          </a:p>
        </p:txBody>
      </p:sp>
      <p:sp>
        <p:nvSpPr>
          <p:cNvPr id="67596" name="Rectangle 12"/>
          <p:cNvSpPr>
            <a:spLocks noChangeArrowheads="1"/>
          </p:cNvSpPr>
          <p:nvPr/>
        </p:nvSpPr>
        <p:spPr bwMode="auto">
          <a:xfrm>
            <a:off x="358775" y="459317"/>
            <a:ext cx="8605838" cy="5400675"/>
          </a:xfrm>
          <a:prstGeom prst="rect">
            <a:avLst/>
          </a:prstGeom>
          <a:solidFill>
            <a:srgbClr val="33CCCC">
              <a:alpha val="0"/>
            </a:srgbClr>
          </a:solidFill>
          <a:ln w="381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cs typeface="Arial" charset="0"/>
            </a:endParaRPr>
          </a:p>
        </p:txBody>
      </p:sp>
    </p:spTree>
    <p:extLst>
      <p:ext uri="{BB962C8B-B14F-4D97-AF65-F5344CB8AC3E}">
        <p14:creationId xmlns:p14="http://schemas.microsoft.com/office/powerpoint/2010/main" val="15873506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3002" y="1519979"/>
            <a:ext cx="3988192" cy="1384995"/>
          </a:xfrm>
          <a:prstGeom prst="rect">
            <a:avLst/>
          </a:prstGeom>
          <a:noFill/>
        </p:spPr>
        <p:style>
          <a:lnRef idx="1">
            <a:schemeClr val="dk1"/>
          </a:lnRef>
          <a:fillRef idx="2">
            <a:schemeClr val="dk1"/>
          </a:fillRef>
          <a:effectRef idx="1">
            <a:schemeClr val="dk1"/>
          </a:effectRef>
          <a:fontRef idx="minor">
            <a:schemeClr val="dk1"/>
          </a:fontRef>
        </p:style>
        <p:txBody>
          <a:bodyPr wrap="square" rtlCol="0">
            <a:spAutoFit/>
          </a:bodyPr>
          <a:lstStyle/>
          <a:p>
            <a:r>
              <a:rPr lang="it-IT" sz="2800" dirty="0">
                <a:solidFill>
                  <a:srgbClr val="FF0000"/>
                </a:solidFill>
              </a:rPr>
              <a:t>Normativa </a:t>
            </a:r>
            <a:r>
              <a:rPr lang="it-IT" sz="2800" dirty="0" smtClean="0">
                <a:solidFill>
                  <a:srgbClr val="FF0000"/>
                </a:solidFill>
              </a:rPr>
              <a:t>che fissa le caratteristiche dei Macchinari</a:t>
            </a:r>
            <a:endParaRPr lang="it-IT" sz="2800" dirty="0">
              <a:solidFill>
                <a:srgbClr val="FF0000"/>
              </a:solidFill>
            </a:endParaRPr>
          </a:p>
        </p:txBody>
      </p:sp>
      <p:sp>
        <p:nvSpPr>
          <p:cNvPr id="3" name="CasellaDiTesto 2"/>
          <p:cNvSpPr txBox="1"/>
          <p:nvPr/>
        </p:nvSpPr>
        <p:spPr>
          <a:xfrm>
            <a:off x="4517166" y="1518312"/>
            <a:ext cx="4294163" cy="1384995"/>
          </a:xfrm>
          <a:prstGeom prst="rect">
            <a:avLst/>
          </a:prstGeom>
          <a:solidFill>
            <a:srgbClr val="00009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2800" dirty="0">
                <a:solidFill>
                  <a:srgbClr val="FFFF00"/>
                </a:solidFill>
              </a:rPr>
              <a:t>Normativa Sicurezza del </a:t>
            </a:r>
            <a:r>
              <a:rPr lang="it-IT" sz="2800" dirty="0" smtClean="0">
                <a:solidFill>
                  <a:srgbClr val="FFFF00"/>
                </a:solidFill>
              </a:rPr>
              <a:t>Lavoro -</a:t>
            </a:r>
            <a:endParaRPr lang="it-IT" sz="2800" dirty="0">
              <a:solidFill>
                <a:srgbClr val="FFFF00"/>
              </a:solidFill>
            </a:endParaRPr>
          </a:p>
          <a:p>
            <a:r>
              <a:rPr lang="it-IT" sz="2800" dirty="0">
                <a:solidFill>
                  <a:srgbClr val="FFFF00"/>
                </a:solidFill>
              </a:rPr>
              <a:t>Sicurezza lavoratori </a:t>
            </a:r>
          </a:p>
        </p:txBody>
      </p:sp>
      <p:sp>
        <p:nvSpPr>
          <p:cNvPr id="4" name="Rettangolo 3"/>
          <p:cNvSpPr/>
          <p:nvPr/>
        </p:nvSpPr>
        <p:spPr>
          <a:xfrm>
            <a:off x="4517166" y="3216357"/>
            <a:ext cx="4288169" cy="64633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it-IT" b="1" dirty="0" err="1"/>
              <a:t>D</a:t>
            </a:r>
            <a:r>
              <a:rPr lang="it-IT" b="1" dirty="0" err="1">
                <a:ea typeface="Times New Roman" charset="0"/>
                <a:cs typeface="Roman PS" charset="0"/>
              </a:rPr>
              <a:t>.L.gvo</a:t>
            </a:r>
            <a:r>
              <a:rPr lang="it-IT" b="1" dirty="0">
                <a:ea typeface="Times New Roman" charset="0"/>
                <a:cs typeface="Roman PS" charset="0"/>
              </a:rPr>
              <a:t> 81 Titolo VIII Capo </a:t>
            </a:r>
            <a:r>
              <a:rPr lang="it-IT" b="1" dirty="0" smtClean="0">
                <a:ea typeface="Times New Roman" charset="0"/>
                <a:cs typeface="Roman PS" charset="0"/>
              </a:rPr>
              <a:t>V </a:t>
            </a:r>
            <a:endParaRPr lang="it-IT" b="1" dirty="0">
              <a:ea typeface="Times New Roman" charset="0"/>
              <a:cs typeface="Roman PS" charset="0"/>
            </a:endParaRPr>
          </a:p>
          <a:p>
            <a:r>
              <a:rPr lang="it-IT" b="1" dirty="0" smtClean="0">
                <a:ea typeface="Times New Roman" charset="0"/>
                <a:cs typeface="Roman PS" charset="0"/>
              </a:rPr>
              <a:t>RADIAZIONI OTTICHE ARTIFICIALI</a:t>
            </a:r>
            <a:endParaRPr lang="it-IT" b="1" dirty="0"/>
          </a:p>
        </p:txBody>
      </p:sp>
      <p:sp>
        <p:nvSpPr>
          <p:cNvPr id="5" name="CasellaDiTesto 4"/>
          <p:cNvSpPr txBox="1"/>
          <p:nvPr/>
        </p:nvSpPr>
        <p:spPr>
          <a:xfrm>
            <a:off x="223001" y="4558038"/>
            <a:ext cx="4101043" cy="129266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b="1" dirty="0"/>
              <a:t>Decreto Ministro dello Sviluppo Economico 15 Ottobre 2015, n. 206 </a:t>
            </a:r>
          </a:p>
          <a:p>
            <a:r>
              <a:rPr lang="it-IT" sz="1050" b="1" dirty="0"/>
              <a:t>“Regolamento recante modifiche al decreto 12 maggio 2011, n. 110, concernente il regolamento di attuazione dell’articolo 10, comma 1, della legge 4 gennaio 1990, n. 1, relativo agli apparecchi elettromeccanici utilizzati per l’attività di estetista</a:t>
            </a:r>
            <a:r>
              <a:rPr lang="it-IT" sz="1050" dirty="0"/>
              <a:t> </a:t>
            </a:r>
          </a:p>
        </p:txBody>
      </p:sp>
      <p:sp>
        <p:nvSpPr>
          <p:cNvPr id="6" name="CasellaDiTesto 5"/>
          <p:cNvSpPr txBox="1"/>
          <p:nvPr/>
        </p:nvSpPr>
        <p:spPr>
          <a:xfrm>
            <a:off x="223002" y="189599"/>
            <a:ext cx="8576339"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3000" b="1" dirty="0" smtClean="0">
                <a:solidFill>
                  <a:srgbClr val="0432FF"/>
                </a:solidFill>
              </a:rPr>
              <a:t>Normativa di riferimento APPARECCHIATURE LASER  AD USO ESTETICO (DI COMPETENZA DELL’ESTETISTA)</a:t>
            </a:r>
            <a:endParaRPr lang="it-IT" sz="3000" b="1" dirty="0">
              <a:solidFill>
                <a:srgbClr val="0432FF"/>
              </a:solidFill>
            </a:endParaRPr>
          </a:p>
        </p:txBody>
      </p:sp>
      <p:sp>
        <p:nvSpPr>
          <p:cNvPr id="7" name="CasellaDiTesto 6"/>
          <p:cNvSpPr txBox="1"/>
          <p:nvPr/>
        </p:nvSpPr>
        <p:spPr>
          <a:xfrm>
            <a:off x="4511172" y="4558038"/>
            <a:ext cx="4288169" cy="136191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n-US"/>
            </a:defPPr>
            <a:lvl1pPr>
              <a:defRPr sz="20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sz="2400" dirty="0" smtClean="0"/>
              <a:t>NORMA DI PRODOTTO</a:t>
            </a:r>
          </a:p>
          <a:p>
            <a:endParaRPr lang="it-IT" sz="2400" dirty="0" smtClean="0"/>
          </a:p>
          <a:p>
            <a:r>
              <a:rPr lang="it-IT" sz="2400" dirty="0">
                <a:solidFill>
                  <a:srgbClr val="FF0000"/>
                </a:solidFill>
                <a:effectLst>
                  <a:outerShdw blurRad="38100" dist="38100" dir="2700000" algn="tl">
                    <a:srgbClr val="DDDDDD"/>
                  </a:outerShdw>
                </a:effectLst>
                <a:latin typeface="Tahoma" charset="0"/>
                <a:cs typeface="Arial" charset="0"/>
              </a:rPr>
              <a:t>CEI EN 60825-1</a:t>
            </a:r>
          </a:p>
          <a:p>
            <a:endParaRPr lang="it-IT" sz="1050" dirty="0"/>
          </a:p>
        </p:txBody>
      </p:sp>
      <p:sp>
        <p:nvSpPr>
          <p:cNvPr id="8" name="Rettangolo 7"/>
          <p:cNvSpPr/>
          <p:nvPr/>
        </p:nvSpPr>
        <p:spPr>
          <a:xfrm>
            <a:off x="335852" y="3329936"/>
            <a:ext cx="3988192"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tabLst>
                <a:tab pos="89059" algn="l"/>
              </a:tabLst>
            </a:pPr>
            <a:r>
              <a:rPr lang="it-IT" b="1" dirty="0">
                <a:ea typeface="Times New Roman" charset="0"/>
                <a:cs typeface="Roman PS" charset="0"/>
              </a:rPr>
              <a:t>Legge n. 1 del 04/01/1990</a:t>
            </a:r>
            <a:endParaRPr lang="it-IT" dirty="0">
              <a:ea typeface="Times New Roman" charset="0"/>
              <a:cs typeface="Roman PS" charset="0"/>
            </a:endParaRPr>
          </a:p>
          <a:p>
            <a:pPr>
              <a:tabLst>
                <a:tab pos="89059" algn="l"/>
                <a:tab pos="171450" algn="l"/>
              </a:tabLst>
            </a:pPr>
            <a:r>
              <a:rPr lang="it-IT" b="1" dirty="0">
                <a:ea typeface="Times New Roman" charset="0"/>
                <a:cs typeface="Roman PS" charset="0"/>
              </a:rPr>
              <a:t>Decreto Ministro dello Sviluppo Economico </a:t>
            </a:r>
            <a:r>
              <a:rPr lang="it-IT" b="1" dirty="0">
                <a:ea typeface="Times New Roman" charset="0"/>
                <a:cs typeface="TimesNewRomanPS-BoldMT" charset="0"/>
              </a:rPr>
              <a:t>12 maggio 2011, n. 110.</a:t>
            </a:r>
            <a:endParaRPr lang="it-IT" dirty="0">
              <a:ea typeface="Times New Roman" charset="0"/>
              <a:cs typeface="Roman PS" charset="0"/>
            </a:endParaRPr>
          </a:p>
        </p:txBody>
      </p:sp>
    </p:spTree>
    <p:extLst>
      <p:ext uri="{BB962C8B-B14F-4D97-AF65-F5344CB8AC3E}">
        <p14:creationId xmlns:p14="http://schemas.microsoft.com/office/powerpoint/2010/main" val="42943787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0"/>
          </p:nvPr>
        </p:nvSpPr>
        <p:spPr/>
        <p:txBody>
          <a:bodyPr/>
          <a:lstStyle/>
          <a:p>
            <a:pPr>
              <a:defRPr/>
            </a:pPr>
            <a:r>
              <a:rPr lang="it-IT"/>
              <a:t>									</a:t>
            </a:r>
            <a:fld id="{2A3A6830-0171-6242-8988-1F4970A423D0}" type="slidenum">
              <a:rPr lang="it-IT"/>
              <a:pPr>
                <a:defRPr/>
              </a:pPr>
              <a:t>12</a:t>
            </a:fld>
            <a:endParaRPr lang="it-IT"/>
          </a:p>
        </p:txBody>
      </p:sp>
      <p:pic>
        <p:nvPicPr>
          <p:cNvPr id="696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916113"/>
            <a:ext cx="7562850" cy="396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3" name="WordArt 2"/>
          <p:cNvSpPr>
            <a:spLocks noChangeArrowheads="1" noChangeShapeType="1" noTextEdit="1"/>
          </p:cNvSpPr>
          <p:nvPr/>
        </p:nvSpPr>
        <p:spPr bwMode="auto">
          <a:xfrm>
            <a:off x="1042988" y="404813"/>
            <a:ext cx="6978650" cy="460375"/>
          </a:xfrm>
          <a:prstGeom prst="rect">
            <a:avLst/>
          </a:prstGeom>
        </p:spPr>
        <p:txBody>
          <a:bodyPr wrap="none" fromWordArt="1">
            <a:prstTxWarp prst="textPlain">
              <a:avLst>
                <a:gd name="adj" fmla="val 50000"/>
              </a:avLst>
            </a:prstTxWarp>
          </a:bodyPr>
          <a:lstStyle/>
          <a:p>
            <a:pPr algn="ctr"/>
            <a:r>
              <a:rPr lang="it-IT" sz="3600" kern="10">
                <a:ln w="12600">
                  <a:solidFill>
                    <a:srgbClr val="EAEAEA"/>
                  </a:solidFill>
                  <a:miter lim="800000"/>
                  <a:headEnd/>
                  <a:tailEnd/>
                </a:ln>
                <a:gradFill rotWithShape="1">
                  <a:gsLst>
                    <a:gs pos="0">
                      <a:srgbClr val="0000FF"/>
                    </a:gs>
                    <a:gs pos="100000">
                      <a:srgbClr val="9400ED"/>
                    </a:gs>
                  </a:gsLst>
                  <a:lin ang="0" scaled="1"/>
                </a:gradFill>
                <a:effectLst>
                  <a:outerShdw blurRad="63500" dist="17819" dir="2700000" algn="ctr" rotWithShape="0">
                    <a:srgbClr val="C0C0C0">
                      <a:alpha val="80011"/>
                    </a:srgbClr>
                  </a:outerShdw>
                </a:effectLst>
                <a:latin typeface="Arial Black"/>
                <a:ea typeface="Arial Black"/>
                <a:cs typeface="Arial Black"/>
              </a:rPr>
              <a:t>Classificazione LASER</a:t>
            </a:r>
          </a:p>
        </p:txBody>
      </p:sp>
      <p:sp>
        <p:nvSpPr>
          <p:cNvPr id="69635" name="Rectangle 3"/>
          <p:cNvSpPr>
            <a:spLocks noChangeArrowheads="1"/>
          </p:cNvSpPr>
          <p:nvPr/>
        </p:nvSpPr>
        <p:spPr bwMode="auto">
          <a:xfrm>
            <a:off x="1319853" y="1236934"/>
            <a:ext cx="5384104" cy="1033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pPr>
            <a:r>
              <a:rPr lang="it-IT" sz="2800" dirty="0">
                <a:solidFill>
                  <a:srgbClr val="FF0000"/>
                </a:solidFill>
                <a:effectLst>
                  <a:outerShdw blurRad="38100" dist="38100" dir="2700000" algn="tl">
                    <a:srgbClr val="DDDDDD"/>
                  </a:outerShdw>
                </a:effectLst>
                <a:latin typeface="Tahoma" charset="0"/>
                <a:cs typeface="Arial" charset="0"/>
              </a:rPr>
              <a:t>CEI EN 60825-</a:t>
            </a:r>
            <a:r>
              <a:rPr lang="it-IT" sz="2800" dirty="0" smtClean="0">
                <a:solidFill>
                  <a:srgbClr val="FF0000"/>
                </a:solidFill>
                <a:effectLst>
                  <a:outerShdw blurRad="38100" dist="38100" dir="2700000" algn="tl">
                    <a:srgbClr val="DDDDDD"/>
                  </a:outerShdw>
                </a:effectLst>
                <a:latin typeface="Tahoma" charset="0"/>
                <a:cs typeface="Arial" charset="0"/>
              </a:rPr>
              <a:t>1 </a:t>
            </a:r>
          </a:p>
          <a:p>
            <a:pPr algn="ctr">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pPr>
            <a:r>
              <a:rPr lang="it-IT" sz="2800" dirty="0" smtClean="0">
                <a:solidFill>
                  <a:srgbClr val="FF0000"/>
                </a:solidFill>
                <a:effectLst>
                  <a:outerShdw blurRad="38100" dist="38100" dir="2700000" algn="tl">
                    <a:srgbClr val="DDDDDD"/>
                  </a:outerShdw>
                </a:effectLst>
                <a:latin typeface="Tahoma" charset="0"/>
                <a:cs typeface="Arial" charset="0"/>
              </a:rPr>
              <a:t>ULTIMO AGGIORNAMENTO 2015</a:t>
            </a:r>
            <a:endParaRPr lang="it-IT" sz="2800" dirty="0">
              <a:solidFill>
                <a:srgbClr val="FF0000"/>
              </a:solidFill>
              <a:effectLst>
                <a:outerShdw blurRad="38100" dist="38100" dir="2700000" algn="tl">
                  <a:srgbClr val="DDDDDD"/>
                </a:outerShdw>
              </a:effectLst>
              <a:latin typeface="Tahoma" charset="0"/>
              <a:cs typeface="Arial" charset="0"/>
            </a:endParaRPr>
          </a:p>
        </p:txBody>
      </p:sp>
      <p:sp>
        <p:nvSpPr>
          <p:cNvPr id="2" name="CasellaDiTesto 1"/>
          <p:cNvSpPr txBox="1"/>
          <p:nvPr/>
        </p:nvSpPr>
        <p:spPr>
          <a:xfrm>
            <a:off x="2493963" y="5693847"/>
            <a:ext cx="1066800" cy="461665"/>
          </a:xfrm>
          <a:prstGeom prst="rect">
            <a:avLst/>
          </a:prstGeom>
          <a:noFill/>
        </p:spPr>
        <p:txBody>
          <a:bodyPr wrap="square" rtlCol="0">
            <a:spAutoFit/>
          </a:bodyPr>
          <a:lstStyle/>
          <a:p>
            <a:r>
              <a:rPr lang="it-IT" sz="2400" b="1" dirty="0" smtClean="0">
                <a:solidFill>
                  <a:srgbClr val="FF0000"/>
                </a:solidFill>
              </a:rPr>
              <a:t>1C</a:t>
            </a:r>
            <a:endParaRPr lang="it-IT" sz="2400" b="1" dirty="0">
              <a:solidFill>
                <a:srgbClr val="FF0000"/>
              </a:solidFill>
            </a:endParaRPr>
          </a:p>
        </p:txBody>
      </p:sp>
      <p:sp>
        <p:nvSpPr>
          <p:cNvPr id="3" name="CasellaDiTesto 2"/>
          <p:cNvSpPr txBox="1"/>
          <p:nvPr/>
        </p:nvSpPr>
        <p:spPr>
          <a:xfrm>
            <a:off x="1156208" y="2403455"/>
            <a:ext cx="3225292" cy="1077218"/>
          </a:xfrm>
          <a:prstGeom prst="rect">
            <a:avLst/>
          </a:prstGeom>
          <a:noFill/>
        </p:spPr>
        <p:txBody>
          <a:bodyPr wrap="square" rtlCol="0">
            <a:spAutoFit/>
          </a:bodyPr>
          <a:lstStyle/>
          <a:p>
            <a:r>
              <a:rPr lang="it-IT" sz="3200" dirty="0" smtClean="0">
                <a:solidFill>
                  <a:srgbClr val="FF0000"/>
                </a:solidFill>
              </a:rPr>
              <a:t>NOVITA’</a:t>
            </a:r>
          </a:p>
          <a:p>
            <a:r>
              <a:rPr lang="it-IT" sz="3200" dirty="0" smtClean="0">
                <a:solidFill>
                  <a:srgbClr val="FF0000"/>
                </a:solidFill>
              </a:rPr>
              <a:t>CLASSE 1C</a:t>
            </a:r>
            <a:endParaRPr lang="it-IT" sz="3200" dirty="0">
              <a:solidFill>
                <a:srgbClr val="FF0000"/>
              </a:solidFill>
            </a:endParaRPr>
          </a:p>
        </p:txBody>
      </p:sp>
    </p:spTree>
    <p:extLst>
      <p:ext uri="{BB962C8B-B14F-4D97-AF65-F5344CB8AC3E}">
        <p14:creationId xmlns:p14="http://schemas.microsoft.com/office/powerpoint/2010/main" val="277825694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egnaposto piè di pagina 3"/>
          <p:cNvSpPr>
            <a:spLocks noGrp="1"/>
          </p:cNvSpPr>
          <p:nvPr>
            <p:ph type="ftr" sz="quarter" idx="10"/>
          </p:nvPr>
        </p:nvSpPr>
        <p:spPr/>
        <p:txBody>
          <a:bodyPr/>
          <a:lstStyle/>
          <a:p>
            <a:pPr>
              <a:defRPr/>
            </a:pPr>
            <a:r>
              <a:rPr lang="it-IT"/>
              <a:t>									</a:t>
            </a:r>
            <a:fld id="{702C4386-207B-4943-8E5D-84C7EC00F433}" type="slidenum">
              <a:rPr lang="it-IT"/>
              <a:pPr>
                <a:defRPr/>
              </a:pPr>
              <a:t>13</a:t>
            </a:fld>
            <a:endParaRPr lang="it-IT"/>
          </a:p>
        </p:txBody>
      </p:sp>
      <p:graphicFrame>
        <p:nvGraphicFramePr>
          <p:cNvPr id="70657" name="Group 1"/>
          <p:cNvGraphicFramePr>
            <a:graphicFrameLocks noGrp="1"/>
          </p:cNvGraphicFramePr>
          <p:nvPr/>
        </p:nvGraphicFramePr>
        <p:xfrm>
          <a:off x="322263" y="209550"/>
          <a:ext cx="8607425" cy="6745288"/>
        </p:xfrm>
        <a:graphic>
          <a:graphicData uri="http://schemas.openxmlformats.org/drawingml/2006/table">
            <a:tbl>
              <a:tblPr/>
              <a:tblGrid>
                <a:gridCol w="1057275"/>
                <a:gridCol w="1077912"/>
                <a:gridCol w="1066800"/>
                <a:gridCol w="1066800"/>
                <a:gridCol w="1066800"/>
                <a:gridCol w="1066800"/>
                <a:gridCol w="1068388"/>
                <a:gridCol w="1136650"/>
              </a:tblGrid>
              <a:tr h="760413">
                <a:tc>
                  <a:txBody>
                    <a:bodyPr/>
                    <a:lstStyle/>
                    <a:p>
                      <a:endParaRPr lang="it-IT" sz="1800"/>
                    </a:p>
                  </a:txBody>
                  <a:tcPr anchor="ctr" horzOverflow="overflow">
                    <a:lnL w="12600" cap="flat" cmpd="sng" algn="ctr">
                      <a:solidFill>
                        <a:srgbClr val="000099"/>
                      </a:solidFill>
                      <a:prstDash val="solid"/>
                      <a:round/>
                      <a:headEnd type="none" w="med" len="med"/>
                      <a:tailEnd type="none" w="med" len="med"/>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endParaRPr lang="it-IT" sz="1800"/>
                    </a:p>
                  </a:txBody>
                  <a:tcPr anchor="ctr" horzOverflow="overflow">
                    <a:lnL>
                      <a:noFill/>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c>
                  <a:txBody>
                    <a:bodyPr/>
                    <a:lstStyle/>
                    <a:p>
                      <a:endParaRPr lang="it-IT" sz="1800"/>
                    </a:p>
                  </a:txBody>
                  <a:tcPr anchor="ctr" horzOverflow="overflow">
                    <a:lnL>
                      <a:noFill/>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c>
                  <a:txBody>
                    <a:bodyPr/>
                    <a:lstStyle/>
                    <a:p>
                      <a:endParaRPr lang="it-IT" sz="1800"/>
                    </a:p>
                  </a:txBody>
                  <a:tcPr anchor="ctr" horzOverflow="overflow">
                    <a:lnL>
                      <a:noFill/>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c>
                  <a:txBody>
                    <a:bodyPr/>
                    <a:lstStyle/>
                    <a:p>
                      <a:endParaRPr lang="it-IT" sz="1800"/>
                    </a:p>
                  </a:txBody>
                  <a:tcPr anchor="ctr" horzOverflow="overflow">
                    <a:lnL>
                      <a:noFill/>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c>
                  <a:txBody>
                    <a:bodyPr/>
                    <a:lstStyle/>
                    <a:p>
                      <a:endParaRPr lang="it-IT" sz="1800"/>
                    </a:p>
                  </a:txBody>
                  <a:tcPr anchor="ctr" horzOverflow="overflow">
                    <a:lnL>
                      <a:noFill/>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c>
                  <a:txBody>
                    <a:bodyPr/>
                    <a:lstStyle/>
                    <a:p>
                      <a:endParaRPr lang="it-IT" sz="1800"/>
                    </a:p>
                  </a:txBody>
                  <a:tcPr anchor="ctr" horzOverflow="overflow">
                    <a:lnL>
                      <a:noFill/>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c>
                  <a:txBody>
                    <a:bodyPr/>
                    <a:lstStyle/>
                    <a:p>
                      <a:endParaRPr lang="it-IT" sz="1800"/>
                    </a:p>
                  </a:txBody>
                  <a:tcPr anchor="ctr" horzOverflow="overflow">
                    <a:lnL>
                      <a:noFill/>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r>
              <a:tr h="595313">
                <a:tc>
                  <a:txBody>
                    <a:bodyPr/>
                    <a:lstStyle/>
                    <a:p>
                      <a:endParaRPr lang="it-IT" sz="1800"/>
                    </a:p>
                  </a:txBody>
                  <a:tcPr anchor="ctr"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1</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1M</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2</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2M</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3R</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3B</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4</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r>
              <a:tr h="3579812">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Descri-zione classe</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Sono sicuri nelle condizioni di funziona-mento ragionevol-mente prevedibili,</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Sono sicuri nelle condizioni di funzio-namento ragionevol-mente prevedibili, ma possono essere pericolosi se l'operatore impiega ottiche</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Sicuro per breve esposizioni agli occhi;</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Sicuri per  breve esposizioni a occhio nudo; possono essere pericolosi se l'utente impiega ottiche</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Rischio di lesioni è relativamente bassa, ma può essere pericoloso per uso improprio da parte di personale inesperto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Sono normal-mente pericolosi nel caso di esposizione diretta del fascio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Sono pericolosi per l'occhio e la pelle; rischio di incendio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r>
              <a:tr h="96520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Area control-lata</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Non richiesta</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Localiz-zata o delimitata (chiusa)</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Non richiesta</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Localiz-zata o delimitata (chiusa)</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delimitata (chiusa)</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Delimitato e protetto da interblocco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Delimitato e protetto da interblocco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r>
              <a:tr h="84455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Coman-do a chiave</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Non richiesto</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Non richiesto</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Non richiesto</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Non richiesto</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Non richiesto</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Richiesto</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0" i="0" u="none" strike="noStrike" cap="none" normalizeH="0" baseline="0">
                          <a:ln>
                            <a:noFill/>
                          </a:ln>
                          <a:solidFill>
                            <a:srgbClr val="000000"/>
                          </a:solidFill>
                          <a:effectLst/>
                          <a:latin typeface="Times New Roman" charset="0"/>
                          <a:ea typeface="ＭＳ Ｐゴシック" charset="0"/>
                          <a:cs typeface="Times New Roman" charset="0"/>
                        </a:rPr>
                        <a:t>Richiesto</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030663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egnaposto piè di pagina 3"/>
          <p:cNvSpPr>
            <a:spLocks noGrp="1"/>
          </p:cNvSpPr>
          <p:nvPr>
            <p:ph type="ftr" sz="quarter" idx="10"/>
          </p:nvPr>
        </p:nvSpPr>
        <p:spPr/>
        <p:txBody>
          <a:bodyPr/>
          <a:lstStyle/>
          <a:p>
            <a:pPr>
              <a:defRPr/>
            </a:pPr>
            <a:r>
              <a:rPr lang="it-IT"/>
              <a:t>									</a:t>
            </a:r>
            <a:fld id="{B508D232-5BD2-6F49-AC3B-EC614850267F}" type="slidenum">
              <a:rPr lang="it-IT"/>
              <a:pPr>
                <a:defRPr/>
              </a:pPr>
              <a:t>14</a:t>
            </a:fld>
            <a:endParaRPr lang="it-IT"/>
          </a:p>
        </p:txBody>
      </p:sp>
      <p:graphicFrame>
        <p:nvGraphicFramePr>
          <p:cNvPr id="71681" name="Group 1"/>
          <p:cNvGraphicFramePr>
            <a:graphicFrameLocks noGrp="1"/>
          </p:cNvGraphicFramePr>
          <p:nvPr/>
        </p:nvGraphicFramePr>
        <p:xfrm>
          <a:off x="23813" y="249238"/>
          <a:ext cx="8978900" cy="5868988"/>
        </p:xfrm>
        <a:graphic>
          <a:graphicData uri="http://schemas.openxmlformats.org/drawingml/2006/table">
            <a:tbl>
              <a:tblPr/>
              <a:tblGrid>
                <a:gridCol w="1112837"/>
                <a:gridCol w="1133475"/>
                <a:gridCol w="1122363"/>
                <a:gridCol w="1122362"/>
                <a:gridCol w="1117600"/>
                <a:gridCol w="1122363"/>
                <a:gridCol w="1123950"/>
                <a:gridCol w="1123950"/>
              </a:tblGrid>
              <a:tr h="476250">
                <a:tc>
                  <a:txBody>
                    <a:bodyPr/>
                    <a:lstStyle/>
                    <a:p>
                      <a:endParaRPr lang="it-IT" sz="1800"/>
                    </a:p>
                  </a:txBody>
                  <a:tcPr anchor="ctr" horzOverflow="overflow">
                    <a:lnL w="12600" cap="flat" cmpd="sng" algn="ctr">
                      <a:solidFill>
                        <a:srgbClr val="000099"/>
                      </a:solidFill>
                      <a:prstDash val="solid"/>
                      <a:round/>
                      <a:headEnd type="none" w="med" len="med"/>
                      <a:tailEnd type="none" w="med" len="med"/>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endParaRPr lang="it-IT" sz="1800"/>
                    </a:p>
                  </a:txBody>
                  <a:tcPr anchor="ctr" horzOverflow="overflow">
                    <a:lnL>
                      <a:noFill/>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c>
                  <a:txBody>
                    <a:bodyPr/>
                    <a:lstStyle/>
                    <a:p>
                      <a:endParaRPr lang="it-IT" sz="1800"/>
                    </a:p>
                  </a:txBody>
                  <a:tcPr anchor="ctr" horzOverflow="overflow">
                    <a:lnL>
                      <a:noFill/>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c>
                  <a:txBody>
                    <a:bodyPr/>
                    <a:lstStyle/>
                    <a:p>
                      <a:endParaRPr lang="it-IT" sz="1800"/>
                    </a:p>
                  </a:txBody>
                  <a:tcPr anchor="ctr" horzOverflow="overflow">
                    <a:lnL>
                      <a:noFill/>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c>
                  <a:txBody>
                    <a:bodyPr/>
                    <a:lstStyle/>
                    <a:p>
                      <a:endParaRPr lang="it-IT" sz="1800"/>
                    </a:p>
                  </a:txBody>
                  <a:tcPr anchor="ctr" horzOverflow="overflow">
                    <a:lnL>
                      <a:noFill/>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c>
                  <a:txBody>
                    <a:bodyPr/>
                    <a:lstStyle/>
                    <a:p>
                      <a:endParaRPr lang="it-IT" sz="1800"/>
                    </a:p>
                  </a:txBody>
                  <a:tcPr anchor="ctr" horzOverflow="overflow">
                    <a:lnL>
                      <a:noFill/>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c>
                  <a:txBody>
                    <a:bodyPr/>
                    <a:lstStyle/>
                    <a:p>
                      <a:endParaRPr lang="it-IT" sz="1800"/>
                    </a:p>
                  </a:txBody>
                  <a:tcPr anchor="ctr" horzOverflow="overflow">
                    <a:lnL>
                      <a:noFill/>
                    </a:lnL>
                    <a:lnR>
                      <a:noFill/>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c>
                  <a:txBody>
                    <a:bodyPr/>
                    <a:lstStyle/>
                    <a:p>
                      <a:endParaRPr lang="it-IT" sz="1800"/>
                    </a:p>
                  </a:txBody>
                  <a:tcPr anchor="ctr" horzOverflow="overflow">
                    <a:lnL>
                      <a:noFill/>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solidFill>
                      <a:srgbClr val="99CCFF"/>
                    </a:solidFill>
                  </a:tcPr>
                </a:tc>
              </a:tr>
              <a:tr h="476250">
                <a:tc>
                  <a:txBody>
                    <a:bodyPr/>
                    <a:lstStyle/>
                    <a:p>
                      <a:endParaRPr lang="it-IT" sz="1800"/>
                    </a:p>
                  </a:txBody>
                  <a:tcPr anchor="ctr"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1</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1M</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2</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2M</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3R</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3B</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kumimoji="0" lang="it-IT" sz="1600" b="1" i="0" u="none" strike="noStrike" cap="none" normalizeH="0" baseline="0">
                          <a:ln>
                            <a:noFill/>
                          </a:ln>
                          <a:solidFill>
                            <a:srgbClr val="000000"/>
                          </a:solidFill>
                          <a:effectLst/>
                          <a:latin typeface="Times New Roman" charset="0"/>
                          <a:ea typeface="ＭＳ Ｐゴシック" charset="0"/>
                          <a:cs typeface="Times New Roman" charset="0"/>
                        </a:rPr>
                        <a:t>Classe 4</a:t>
                      </a:r>
                    </a:p>
                  </a:txBody>
                  <a:tcPr marL="90000" marR="90000" marT="5688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r>
              <a:tr h="979488">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Forma-zione all’utilizzo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Seguire le istruzioni del produttore</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Racco-mandata</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Seguire le istruzioni del produttore</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Racco-mandata</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Richiesta</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Richiesta</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Richiesta</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r>
              <a:tr h="163830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DPI (occhiali)</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Non richiesti</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Non richiesti</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Non richiesti</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Non richiesti</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Possono essere necessari a seguito di valutazione del rischio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Richiesti (per operatore e paziente eventuale accom-pagnatore)</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Richiesti (per operatore e paziente eventuale accom-pagnatore)</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r>
              <a:tr h="229870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Misure di preven-zione</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Non necessarie per il normale utilizzo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Evitare di modificare la  messa a fuoco o la collima-zione ottica del fascio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Evitare di fissare il fascio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Evitare di fissare il fascio e evitare di modificare la  messa a fuoco o la collimazione ottica del fascio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Evitare l’esposizione diretta dell’occhio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Evitare l’esposizione diretta dell’occhio e della pelle. Evitare riflessioni accidentali del fascio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it-IT" sz="1400" b="0" i="0" u="none" strike="noStrike" cap="none" normalizeH="0" baseline="0">
                          <a:ln>
                            <a:noFill/>
                          </a:ln>
                          <a:solidFill>
                            <a:srgbClr val="000000"/>
                          </a:solidFill>
                          <a:effectLst/>
                          <a:latin typeface="Times New Roman" charset="0"/>
                          <a:ea typeface="ＭＳ Ｐゴシック" charset="0"/>
                          <a:cs typeface="Times New Roman" charset="0"/>
                        </a:rPr>
                        <a:t>Evitare l’esposizione diretta e diffusa dell’occhio e della pelle. Evitare riflessioni accidentali del fascio</a:t>
                      </a:r>
                    </a:p>
                  </a:txBody>
                  <a:tcPr marL="90000" marR="90000" marT="55620" marB="46800" horzOverflow="overflow">
                    <a:lnL w="12600" cap="flat" cmpd="sng" algn="ctr">
                      <a:solidFill>
                        <a:srgbClr val="000099"/>
                      </a:solidFill>
                      <a:prstDash val="solid"/>
                      <a:round/>
                      <a:headEnd type="none" w="med" len="med"/>
                      <a:tailEnd type="none" w="med" len="med"/>
                    </a:lnL>
                    <a:lnR w="12600" cap="flat" cmpd="sng" algn="ctr">
                      <a:solidFill>
                        <a:srgbClr val="000099"/>
                      </a:solidFill>
                      <a:prstDash val="solid"/>
                      <a:round/>
                      <a:headEnd type="none" w="med" len="med"/>
                      <a:tailEnd type="none" w="med" len="med"/>
                    </a:lnR>
                    <a:lnT w="12600" cap="flat" cmpd="sng" algn="ctr">
                      <a:solidFill>
                        <a:srgbClr val="000099"/>
                      </a:solidFill>
                      <a:prstDash val="solid"/>
                      <a:round/>
                      <a:headEnd type="none" w="med" len="med"/>
                      <a:tailEnd type="none" w="med" len="med"/>
                    </a:lnT>
                    <a:lnB w="12600" cap="flat" cmpd="sng" algn="ctr">
                      <a:solidFill>
                        <a:srgbClr val="000099"/>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0209776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it-IT"/>
              <a:t>									</a:t>
            </a:r>
            <a:fld id="{75E4EE1B-EC2A-D04C-A515-76CCEB268D14}" type="slidenum">
              <a:rPr lang="it-IT"/>
              <a:pPr>
                <a:defRPr/>
              </a:pPr>
              <a:t>15</a:t>
            </a:fld>
            <a:endParaRPr lang="it-IT"/>
          </a:p>
        </p:txBody>
      </p:sp>
      <p:sp>
        <p:nvSpPr>
          <p:cNvPr id="72705" name="Rectangle 1"/>
          <p:cNvSpPr>
            <a:spLocks noGrp="1" noChangeArrowheads="1"/>
          </p:cNvSpPr>
          <p:nvPr>
            <p:ph type="title"/>
          </p:nvPr>
        </p:nvSpPr>
        <p:spPr>
          <a:xfrm>
            <a:off x="323850" y="204788"/>
            <a:ext cx="8569325" cy="1982787"/>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smtClean="0">
                <a:solidFill>
                  <a:srgbClr val="FF0000"/>
                </a:solidFill>
              </a:rPr>
              <a:t>SCHEDA TECNICO-INFORMATIVA n. 21a </a:t>
            </a:r>
            <a:br>
              <a:rPr lang="it-IT" sz="2800" smtClean="0">
                <a:solidFill>
                  <a:srgbClr val="FF0000"/>
                </a:solidFill>
              </a:rPr>
            </a:br>
            <a:r>
              <a:rPr lang="it-IT" sz="2400" smtClean="0">
                <a:solidFill>
                  <a:srgbClr val="FF0000"/>
                </a:solidFill>
              </a:rPr>
              <a:t>SOFT LASER</a:t>
            </a:r>
            <a:r>
              <a:rPr lang="it-IT" sz="2400" smtClean="0">
                <a:solidFill>
                  <a:srgbClr val="000000"/>
                </a:solidFill>
              </a:rPr>
              <a:t> </a:t>
            </a:r>
            <a:r>
              <a:rPr lang="it-IT" sz="2400" smtClean="0">
                <a:solidFill>
                  <a:srgbClr val="FF0000"/>
                </a:solidFill>
              </a:rPr>
              <a:t>PER TRATTAMENTI RILASSANTI E TONIFICANTI DELLA CUTE – FOTOSTIMOLANTE AREE RIFLESSOGENE PIEDI E  MANI</a:t>
            </a:r>
            <a:r>
              <a:rPr lang="it-IT" sz="4800" smtClean="0"/>
              <a:t> </a:t>
            </a:r>
          </a:p>
        </p:txBody>
      </p:sp>
      <p:sp>
        <p:nvSpPr>
          <p:cNvPr id="72706" name="Rectangle 2"/>
          <p:cNvSpPr>
            <a:spLocks noGrp="1" noChangeArrowheads="1"/>
          </p:cNvSpPr>
          <p:nvPr>
            <p:ph type="body" idx="1"/>
          </p:nvPr>
        </p:nvSpPr>
        <p:spPr>
          <a:xfrm>
            <a:off x="0" y="2087563"/>
            <a:ext cx="8964613" cy="4392612"/>
          </a:xfrm>
        </p:spPr>
        <p:txBody>
          <a:bodyPr/>
          <a:lstStyle/>
          <a:p>
            <a:pPr marL="341313" indent="-341313" eaLnBrk="1" hangingPunct="1">
              <a:spcBef>
                <a:spcPts val="90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3600" smtClean="0">
                <a:solidFill>
                  <a:srgbClr val="000099"/>
                </a:solidFill>
              </a:rPr>
              <a:t>Potenza Max  10 mW/cm2</a:t>
            </a:r>
          </a:p>
          <a:p>
            <a:pPr marL="341313" indent="-341313" eaLnBrk="1" hangingPunct="1">
              <a:spcBef>
                <a:spcPts val="90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3600" smtClean="0">
                <a:solidFill>
                  <a:srgbClr val="000099"/>
                </a:solidFill>
              </a:rPr>
              <a:t>Durata di impulso max T=300  msec</a:t>
            </a:r>
          </a:p>
          <a:p>
            <a:pPr marL="341313" indent="-341313" eaLnBrk="1" hangingPunct="1">
              <a:spcBef>
                <a:spcPts val="90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3600" smtClean="0">
                <a:solidFill>
                  <a:srgbClr val="FF0000"/>
                </a:solidFill>
              </a:rPr>
              <a:t>VIETATI LASER 3B - 4</a:t>
            </a:r>
          </a:p>
          <a:p>
            <a:pPr marL="341313" indent="-341313" eaLnBrk="1" hangingPunct="1">
              <a:spcBef>
                <a:spcPts val="90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3600" smtClean="0">
                <a:solidFill>
                  <a:srgbClr val="000099"/>
                </a:solidFill>
              </a:rPr>
              <a:t>Lunghezza d’onda: deve essere compresa nell’intervallo fra 760 e 1200 nanometri. Sistema defocalizzazione non deve essere rimovibile da parte dell’operatore</a:t>
            </a:r>
          </a:p>
        </p:txBody>
      </p:sp>
    </p:spTree>
    <p:extLst>
      <p:ext uri="{BB962C8B-B14F-4D97-AF65-F5344CB8AC3E}">
        <p14:creationId xmlns:p14="http://schemas.microsoft.com/office/powerpoint/2010/main" val="29783094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it-IT"/>
              <a:t>									</a:t>
            </a:r>
            <a:fld id="{6D22184C-8052-9241-B20F-9E78F78BD0FA}" type="slidenum">
              <a:rPr lang="it-IT"/>
              <a:pPr>
                <a:defRPr/>
              </a:pPr>
              <a:t>16</a:t>
            </a:fld>
            <a:endParaRPr lang="it-IT"/>
          </a:p>
        </p:txBody>
      </p:sp>
      <p:sp>
        <p:nvSpPr>
          <p:cNvPr id="73729" name="Rectangle 1"/>
          <p:cNvSpPr>
            <a:spLocks noGrp="1" noChangeArrowheads="1"/>
          </p:cNvSpPr>
          <p:nvPr>
            <p:ph type="title"/>
          </p:nvPr>
        </p:nvSpPr>
        <p:spPr>
          <a:xfrm>
            <a:off x="468313" y="14288"/>
            <a:ext cx="8229600" cy="1069975"/>
          </a:xfrm>
        </p:spPr>
        <p:txBody>
          <a:bodyPr>
            <a:normAutofit fontScale="90000"/>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400" smtClean="0">
                <a:solidFill>
                  <a:srgbClr val="FF0000"/>
                </a:solidFill>
              </a:rPr>
              <a:t>SCHEDA TECNICO-INFORMATIVA n. 21b</a:t>
            </a:r>
            <a:br>
              <a:rPr lang="it-IT" sz="2400" smtClean="0">
                <a:solidFill>
                  <a:srgbClr val="FF0000"/>
                </a:solidFill>
              </a:rPr>
            </a:br>
            <a:r>
              <a:rPr lang="it-IT" sz="2400" smtClean="0">
                <a:solidFill>
                  <a:srgbClr val="FF0000"/>
                </a:solidFill>
              </a:rPr>
              <a:t> LASER ESTETICO DEFOCALIZZATO PER LA DEPILAZIONE</a:t>
            </a:r>
            <a:r>
              <a:rPr lang="it-IT" sz="4000" smtClean="0">
                <a:solidFill>
                  <a:srgbClr val="FF0000"/>
                </a:solidFill>
              </a:rPr>
              <a:t> </a:t>
            </a:r>
          </a:p>
        </p:txBody>
      </p:sp>
      <p:sp>
        <p:nvSpPr>
          <p:cNvPr id="73730" name="Rectangle 2"/>
          <p:cNvSpPr>
            <a:spLocks noGrp="1" noChangeArrowheads="1"/>
          </p:cNvSpPr>
          <p:nvPr>
            <p:ph type="body" idx="1"/>
          </p:nvPr>
        </p:nvSpPr>
        <p:spPr>
          <a:xfrm>
            <a:off x="177800" y="1023938"/>
            <a:ext cx="8964613" cy="5832475"/>
          </a:xfrm>
        </p:spPr>
        <p:txBody>
          <a:bodyPr/>
          <a:lstStyle/>
          <a:p>
            <a:pPr marL="341313" indent="-341313" algn="ctr" eaLnBrk="1" hangingPunct="1">
              <a:lnSpc>
                <a:spcPct val="75000"/>
              </a:lnSpc>
              <a:spcBef>
                <a:spcPct val="0"/>
              </a:spcBef>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2400" smtClean="0">
                <a:solidFill>
                  <a:srgbClr val="FF0000"/>
                </a:solidFill>
              </a:rPr>
              <a:t>esclusivamente per i trattamenti di depilazione</a:t>
            </a:r>
            <a:r>
              <a:rPr lang="it-IT" sz="2800" smtClean="0">
                <a:solidFill>
                  <a:srgbClr val="000099"/>
                </a:solidFill>
              </a:rPr>
              <a:t>.</a:t>
            </a:r>
            <a:r>
              <a:rPr lang="it-IT" sz="3600" smtClean="0">
                <a:solidFill>
                  <a:srgbClr val="000099"/>
                </a:solidFill>
              </a:rPr>
              <a:t> </a:t>
            </a:r>
          </a:p>
          <a:p>
            <a:pPr marL="341313" indent="-341313" eaLnBrk="1" hangingPunct="1">
              <a:spcBef>
                <a:spcPts val="700"/>
              </a:spcBef>
              <a:buClr>
                <a:srgbClr val="FFCC00"/>
              </a:buClr>
              <a:buSzPct val="120000"/>
              <a:buFont typeface="Tahoma"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2800" smtClean="0">
                <a:solidFill>
                  <a:srgbClr val="000099"/>
                </a:solidFill>
              </a:rPr>
              <a:t>Densità di energia: non deve superare 40 J/cm2, </a:t>
            </a:r>
          </a:p>
          <a:p>
            <a:pPr marL="341313" indent="-341313" eaLnBrk="1" hangingPunct="1">
              <a:spcBef>
                <a:spcPts val="700"/>
              </a:spcBef>
              <a:buClr>
                <a:srgbClr val="FFCC00"/>
              </a:buClr>
              <a:buSzPct val="120000"/>
              <a:buFont typeface="Tahoma"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2800" smtClean="0">
                <a:solidFill>
                  <a:srgbClr val="000099"/>
                </a:solidFill>
              </a:rPr>
              <a:t>lo spot del laser deve essere maggiore o uguale a 10mm </a:t>
            </a:r>
          </a:p>
          <a:p>
            <a:pPr marL="341313" indent="-341313" eaLnBrk="1" hangingPunct="1">
              <a:spcBef>
                <a:spcPts val="700"/>
              </a:spcBef>
              <a:buClr>
                <a:srgbClr val="FFCC00"/>
              </a:buClr>
              <a:buSzPct val="120000"/>
              <a:buFont typeface="Tahoma"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2800" smtClean="0">
                <a:solidFill>
                  <a:srgbClr val="000099"/>
                </a:solidFill>
              </a:rPr>
              <a:t>Durata di impulso max T=300  msec</a:t>
            </a:r>
          </a:p>
          <a:p>
            <a:pPr marL="341313" indent="-341313" eaLnBrk="1" hangingPunct="1">
              <a:spcBef>
                <a:spcPts val="700"/>
              </a:spcBef>
              <a:buClr>
                <a:srgbClr val="FFCC00"/>
              </a:buClr>
              <a:buSzPct val="120000"/>
              <a:buFont typeface="Tahoma" charset="0"/>
              <a:buChar char="•"/>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2800" smtClean="0">
                <a:solidFill>
                  <a:srgbClr val="000099"/>
                </a:solidFill>
              </a:rPr>
              <a:t>Lunghezza d’onda: deve essere compresa nell’intervallo fra 800 e 1200 nanometri. Sistema defocalizzazione non deve essere rimovibile da parte dell’operatore</a:t>
            </a:r>
          </a:p>
        </p:txBody>
      </p:sp>
    </p:spTree>
    <p:extLst>
      <p:ext uri="{BB962C8B-B14F-4D97-AF65-F5344CB8AC3E}">
        <p14:creationId xmlns:p14="http://schemas.microsoft.com/office/powerpoint/2010/main" val="28394403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9269" y="1141512"/>
            <a:ext cx="7963092" cy="3970318"/>
          </a:xfrm>
          <a:prstGeom prst="rect">
            <a:avLst/>
          </a:prstGeom>
          <a:noFill/>
        </p:spPr>
        <p:txBody>
          <a:bodyPr wrap="square" rtlCol="0">
            <a:spAutoFit/>
          </a:bodyPr>
          <a:lstStyle/>
          <a:p>
            <a:pPr algn="ctr"/>
            <a:r>
              <a:rPr lang="it-IT" sz="2800" dirty="0">
                <a:solidFill>
                  <a:srgbClr val="FF0000"/>
                </a:solidFill>
              </a:rPr>
              <a:t>Secondo i dati riportati sulla rivista '</a:t>
            </a:r>
            <a:r>
              <a:rPr lang="it-IT" sz="2800" dirty="0" err="1">
                <a:solidFill>
                  <a:srgbClr val="FF0000"/>
                </a:solidFill>
              </a:rPr>
              <a:t>Jama</a:t>
            </a:r>
            <a:r>
              <a:rPr lang="it-IT" sz="2800" dirty="0">
                <a:solidFill>
                  <a:srgbClr val="FF0000"/>
                </a:solidFill>
              </a:rPr>
              <a:t> </a:t>
            </a:r>
            <a:r>
              <a:rPr lang="it-IT" sz="2800" dirty="0" err="1">
                <a:solidFill>
                  <a:srgbClr val="FF0000"/>
                </a:solidFill>
              </a:rPr>
              <a:t>D</a:t>
            </a:r>
            <a:r>
              <a:rPr lang="it-IT" sz="2800" dirty="0" err="1" smtClean="0">
                <a:solidFill>
                  <a:srgbClr val="FF0000"/>
                </a:solidFill>
              </a:rPr>
              <a:t>ermatology</a:t>
            </a:r>
            <a:r>
              <a:rPr lang="it-IT" sz="2800" dirty="0">
                <a:solidFill>
                  <a:srgbClr val="FF0000"/>
                </a:solidFill>
              </a:rPr>
              <a:t>'</a:t>
            </a:r>
            <a:r>
              <a:rPr lang="it-IT" sz="2800" dirty="0" smtClean="0">
                <a:solidFill>
                  <a:srgbClr val="FF0000"/>
                </a:solidFill>
              </a:rPr>
              <a:t>,nel 2014 </a:t>
            </a:r>
          </a:p>
          <a:p>
            <a:pPr algn="ctr"/>
            <a:r>
              <a:rPr lang="it-IT" sz="2800" dirty="0" smtClean="0">
                <a:solidFill>
                  <a:srgbClr val="FF0000"/>
                </a:solidFill>
              </a:rPr>
              <a:t> negli USA si </a:t>
            </a:r>
            <a:r>
              <a:rPr lang="it-IT" sz="2800" dirty="0">
                <a:solidFill>
                  <a:srgbClr val="FF0000"/>
                </a:solidFill>
              </a:rPr>
              <a:t>è passati dal 36% di cause nel 2008 al 78% nel 2011, e la depilazione con il laser è la procedura più frequente alla base del contenzioso, seguita dalla luce pulsata, usata per ringiovanire la </a:t>
            </a:r>
            <a:r>
              <a:rPr lang="it-IT" sz="2800" dirty="0" smtClean="0">
                <a:solidFill>
                  <a:srgbClr val="FF0000"/>
                </a:solidFill>
              </a:rPr>
              <a:t>pelle. </a:t>
            </a:r>
          </a:p>
          <a:p>
            <a:pPr algn="ctr"/>
            <a:r>
              <a:rPr lang="it-IT" sz="2800" dirty="0" smtClean="0">
                <a:solidFill>
                  <a:srgbClr val="FF0000"/>
                </a:solidFill>
              </a:rPr>
              <a:t>Fonte: Washington </a:t>
            </a:r>
            <a:r>
              <a:rPr lang="it-IT" sz="2800" dirty="0" err="1">
                <a:solidFill>
                  <a:srgbClr val="FF0000"/>
                </a:solidFill>
              </a:rPr>
              <a:t>Institute</a:t>
            </a:r>
            <a:r>
              <a:rPr lang="it-IT" sz="2800" dirty="0">
                <a:solidFill>
                  <a:srgbClr val="FF0000"/>
                </a:solidFill>
              </a:rPr>
              <a:t> of </a:t>
            </a:r>
            <a:r>
              <a:rPr lang="it-IT" sz="2800" dirty="0" err="1">
                <a:solidFill>
                  <a:srgbClr val="FF0000"/>
                </a:solidFill>
              </a:rPr>
              <a:t>Dermatologic</a:t>
            </a:r>
            <a:r>
              <a:rPr lang="it-IT" sz="2800" dirty="0">
                <a:solidFill>
                  <a:srgbClr val="FF0000"/>
                </a:solidFill>
              </a:rPr>
              <a:t> Laser </a:t>
            </a:r>
            <a:r>
              <a:rPr lang="it-IT" sz="2800" dirty="0" err="1" smtClean="0">
                <a:solidFill>
                  <a:srgbClr val="FF0000"/>
                </a:solidFill>
              </a:rPr>
              <a:t>Surgery</a:t>
            </a:r>
            <a:r>
              <a:rPr lang="it-IT" sz="2800" dirty="0" smtClean="0">
                <a:solidFill>
                  <a:srgbClr val="FF0000"/>
                </a:solidFill>
              </a:rPr>
              <a:t>”</a:t>
            </a:r>
            <a:endParaRPr lang="it-IT" sz="2800" dirty="0"/>
          </a:p>
        </p:txBody>
      </p:sp>
      <p:sp>
        <p:nvSpPr>
          <p:cNvPr id="3" name="CasellaDiTesto 2"/>
          <p:cNvSpPr txBox="1"/>
          <p:nvPr/>
        </p:nvSpPr>
        <p:spPr>
          <a:xfrm>
            <a:off x="428123" y="5673711"/>
            <a:ext cx="7691947" cy="1097736"/>
          </a:xfrm>
          <a:prstGeom prst="rect">
            <a:avLst/>
          </a:prstGeom>
          <a:noFill/>
        </p:spPr>
        <p:txBody>
          <a:bodyPr wrap="square" rtlCol="0">
            <a:spAutoFit/>
          </a:bodyPr>
          <a:lstStyle/>
          <a:p>
            <a:r>
              <a:rPr lang="pt-BR" sz="2800" i="1" baseline="30000" dirty="0" smtClean="0">
                <a:solidFill>
                  <a:srgbClr val="000090"/>
                </a:solidFill>
              </a:rPr>
              <a:t>JAMA </a:t>
            </a:r>
            <a:r>
              <a:rPr lang="pt-BR" sz="2800" i="1" baseline="30000" dirty="0" err="1">
                <a:solidFill>
                  <a:srgbClr val="000090"/>
                </a:solidFill>
              </a:rPr>
              <a:t>Dermatol</a:t>
            </a:r>
            <a:r>
              <a:rPr lang="pt-BR" sz="2800" i="1" baseline="30000" dirty="0">
                <a:solidFill>
                  <a:srgbClr val="000090"/>
                </a:solidFill>
              </a:rPr>
              <a:t>. 2014 Apr;150(4):407-</a:t>
            </a:r>
            <a:r>
              <a:rPr lang="pt-BR" sz="2800" i="1" baseline="30000" dirty="0" smtClean="0">
                <a:solidFill>
                  <a:srgbClr val="000090"/>
                </a:solidFill>
              </a:rPr>
              <a:t>11</a:t>
            </a:r>
          </a:p>
          <a:p>
            <a:r>
              <a:rPr lang="en-US" sz="2800" i="1" baseline="30000" dirty="0" smtClean="0">
                <a:solidFill>
                  <a:srgbClr val="000090"/>
                </a:solidFill>
              </a:rPr>
              <a:t>Increased </a:t>
            </a:r>
            <a:r>
              <a:rPr lang="en-US" sz="2800" i="1" baseline="30000" dirty="0">
                <a:solidFill>
                  <a:srgbClr val="000090"/>
                </a:solidFill>
              </a:rPr>
              <a:t>risk of litigation associated with laser surgery </a:t>
            </a:r>
            <a:r>
              <a:rPr lang="en-US" sz="2800" i="1" baseline="30000" dirty="0" smtClean="0">
                <a:solidFill>
                  <a:srgbClr val="000090"/>
                </a:solidFill>
              </a:rPr>
              <a:t>by</a:t>
            </a:r>
            <a:r>
              <a:rPr lang="en-US" sz="2800" i="1" dirty="0">
                <a:solidFill>
                  <a:srgbClr val="000090"/>
                </a:solidFill>
              </a:rPr>
              <a:t> </a:t>
            </a:r>
            <a:r>
              <a:rPr lang="en-US" sz="2800" i="1" baseline="30000" dirty="0" err="1" smtClean="0">
                <a:solidFill>
                  <a:srgbClr val="000090"/>
                </a:solidFill>
              </a:rPr>
              <a:t>nonphysician</a:t>
            </a:r>
            <a:r>
              <a:rPr lang="en-US" sz="2800" i="1" dirty="0" smtClean="0">
                <a:solidFill>
                  <a:srgbClr val="000090"/>
                </a:solidFill>
              </a:rPr>
              <a:t> </a:t>
            </a:r>
            <a:r>
              <a:rPr lang="it-IT" sz="2800" i="1" baseline="30000" dirty="0" err="1" smtClean="0">
                <a:solidFill>
                  <a:srgbClr val="000090"/>
                </a:solidFill>
              </a:rPr>
              <a:t>operators</a:t>
            </a:r>
            <a:r>
              <a:rPr lang="it-IT" sz="2400" baseline="30000" dirty="0"/>
              <a:t>.</a:t>
            </a:r>
            <a:endParaRPr lang="it-IT" sz="2400" dirty="0"/>
          </a:p>
        </p:txBody>
      </p:sp>
    </p:spTree>
    <p:extLst>
      <p:ext uri="{BB962C8B-B14F-4D97-AF65-F5344CB8AC3E}">
        <p14:creationId xmlns:p14="http://schemas.microsoft.com/office/powerpoint/2010/main" val="22757522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27913" y="827786"/>
            <a:ext cx="6707265" cy="4832093"/>
          </a:xfrm>
          <a:prstGeom prst="rect">
            <a:avLst/>
          </a:prstGeom>
        </p:spPr>
        <p:txBody>
          <a:bodyPr wrap="square">
            <a:spAutoFit/>
          </a:bodyPr>
          <a:lstStyle/>
          <a:p>
            <a:pPr algn="ctr"/>
            <a:r>
              <a:rPr lang="it-IT" sz="2800" dirty="0">
                <a:solidFill>
                  <a:srgbClr val="FF0000"/>
                </a:solidFill>
              </a:rPr>
              <a:t>I maggiori rischi di complicazioni li hanno le persone con più pigmento naturale nella pelle o chi è abbronzato. Chi non ha formazione medica può trattare infatti quella che sembra una macchia solare ma che è invece un cancro della </a:t>
            </a:r>
            <a:r>
              <a:rPr lang="it-IT" sz="2800" dirty="0" smtClean="0">
                <a:solidFill>
                  <a:srgbClr val="FF0000"/>
                </a:solidFill>
              </a:rPr>
              <a:t>pelle. Inoltre</a:t>
            </a:r>
            <a:r>
              <a:rPr lang="it-IT" sz="2800" dirty="0">
                <a:solidFill>
                  <a:srgbClr val="FF0000"/>
                </a:solidFill>
              </a:rPr>
              <a:t>, diabetici e persone con difficoltà a cicatrizzare dovrebbero parlare con il medico prima di fare il trattamento. Se si ha dolore o delle macchie dopo la procedura, chiamare subito il medico</a:t>
            </a:r>
            <a:r>
              <a:rPr lang="it-IT" sz="2800" dirty="0" smtClean="0">
                <a:solidFill>
                  <a:srgbClr val="FF0000"/>
                </a:solidFill>
              </a:rPr>
              <a:t>.</a:t>
            </a:r>
            <a:endParaRPr lang="it-IT" sz="2800" dirty="0">
              <a:solidFill>
                <a:srgbClr val="FF0000"/>
              </a:solidFill>
            </a:endParaRPr>
          </a:p>
        </p:txBody>
      </p:sp>
    </p:spTree>
    <p:extLst>
      <p:ext uri="{BB962C8B-B14F-4D97-AF65-F5344CB8AC3E}">
        <p14:creationId xmlns:p14="http://schemas.microsoft.com/office/powerpoint/2010/main" val="17575337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9614" y="451816"/>
            <a:ext cx="8165560" cy="10187403"/>
          </a:xfrm>
          <a:prstGeom prst="rect">
            <a:avLst/>
          </a:prstGeom>
        </p:spPr>
        <p:txBody>
          <a:bodyPr wrap="square">
            <a:spAutoFit/>
          </a:bodyPr>
          <a:lstStyle/>
          <a:p>
            <a:pPr fontAlgn="base"/>
            <a:r>
              <a:rPr lang="it-IT" sz="2400" dirty="0">
                <a:solidFill>
                  <a:srgbClr val="000090"/>
                </a:solidFill>
              </a:rPr>
              <a:t>Donna ustionata gravemente alle gambe durante </a:t>
            </a:r>
            <a:r>
              <a:rPr lang="it-IT" sz="2400" dirty="0" smtClean="0">
                <a:solidFill>
                  <a:srgbClr val="000090"/>
                </a:solidFill>
              </a:rPr>
              <a:t>l’epilazione</a:t>
            </a:r>
          </a:p>
          <a:p>
            <a:pPr fontAlgn="base"/>
            <a:r>
              <a:rPr lang="it-IT" sz="2400" i="1" dirty="0"/>
              <a:t>Cagliari, l’intervento con la luce pulsata ha causato lesioni a una donna che ha presentato un esposto</a:t>
            </a:r>
            <a:r>
              <a:rPr lang="it-IT" sz="2400" dirty="0"/>
              <a:t> </a:t>
            </a:r>
            <a:r>
              <a:rPr lang="it-IT" sz="2400" dirty="0" smtClean="0"/>
              <a:t>(La Nuova Sardegna 16 Marzo  2013)</a:t>
            </a:r>
          </a:p>
          <a:p>
            <a:pPr fontAlgn="base"/>
            <a:endParaRPr lang="it-IT" sz="2400" dirty="0"/>
          </a:p>
          <a:p>
            <a:r>
              <a:rPr lang="it-IT" sz="3200" b="1" dirty="0">
                <a:solidFill>
                  <a:srgbClr val="FF0000"/>
                </a:solidFill>
              </a:rPr>
              <a:t>Ustionata dopo la depilazione laser,</a:t>
            </a:r>
          </a:p>
          <a:p>
            <a:r>
              <a:rPr lang="it-IT" sz="3200" b="1" dirty="0" smtClean="0">
                <a:solidFill>
                  <a:srgbClr val="FF0000"/>
                </a:solidFill>
              </a:rPr>
              <a:t> </a:t>
            </a:r>
            <a:r>
              <a:rPr lang="it-IT" sz="3200" b="1" dirty="0">
                <a:solidFill>
                  <a:srgbClr val="FF0000"/>
                </a:solidFill>
              </a:rPr>
              <a:t>ottiene un maxi risarcimento</a:t>
            </a:r>
          </a:p>
          <a:p>
            <a:r>
              <a:rPr lang="it-IT" sz="3200" b="1" dirty="0">
                <a:solidFill>
                  <a:srgbClr val="FF0000"/>
                </a:solidFill>
              </a:rPr>
              <a:t>Il </a:t>
            </a:r>
            <a:r>
              <a:rPr lang="it-IT" sz="3200" b="1" dirty="0" smtClean="0">
                <a:solidFill>
                  <a:srgbClr val="FF0000"/>
                </a:solidFill>
              </a:rPr>
              <a:t>Mattino </a:t>
            </a:r>
            <a:r>
              <a:rPr lang="it-IT" sz="3200" b="1" dirty="0">
                <a:solidFill>
                  <a:srgbClr val="FF0000"/>
                </a:solidFill>
              </a:rPr>
              <a:t>6 Maggio 2017</a:t>
            </a:r>
          </a:p>
          <a:p>
            <a:pPr fontAlgn="base"/>
            <a:endParaRPr lang="it-IT" sz="2400" dirty="0" smtClean="0"/>
          </a:p>
          <a:p>
            <a:pPr fontAlgn="base"/>
            <a:endParaRPr lang="it-IT" sz="2400" dirty="0" smtClean="0"/>
          </a:p>
          <a:p>
            <a:pPr fontAlgn="base"/>
            <a:endParaRPr lang="it-IT" sz="2400" dirty="0">
              <a:solidFill>
                <a:srgbClr val="000090"/>
              </a:solidFill>
            </a:endParaRPr>
          </a:p>
          <a:p>
            <a:pPr fontAlgn="base"/>
            <a:endParaRPr lang="it-IT" sz="2400" dirty="0" smtClean="0">
              <a:solidFill>
                <a:srgbClr val="000090"/>
              </a:solidFill>
            </a:endParaRPr>
          </a:p>
          <a:p>
            <a:pPr fontAlgn="base"/>
            <a:endParaRPr lang="it-IT" sz="2400" dirty="0">
              <a:solidFill>
                <a:srgbClr val="000090"/>
              </a:solidFill>
            </a:endParaRPr>
          </a:p>
          <a:p>
            <a:pPr fontAlgn="base"/>
            <a:endParaRPr lang="it-IT" sz="2400" dirty="0">
              <a:solidFill>
                <a:srgbClr val="000090"/>
              </a:solidFill>
            </a:endParaRPr>
          </a:p>
          <a:p>
            <a:pPr fontAlgn="base"/>
            <a:endParaRPr lang="it-IT" sz="2400" i="1" dirty="0"/>
          </a:p>
          <a:p>
            <a:pPr fontAlgn="base"/>
            <a:endParaRPr lang="it-IT" sz="2400" dirty="0"/>
          </a:p>
          <a:p>
            <a:pPr fontAlgn="base"/>
            <a:r>
              <a:rPr lang="it-IT" sz="2400" i="1" dirty="0"/>
              <a:t> </a:t>
            </a:r>
            <a:endParaRPr lang="it-IT" sz="2400" dirty="0"/>
          </a:p>
          <a:p>
            <a:pPr fontAlgn="base"/>
            <a:endParaRPr lang="it-IT" sz="2400" dirty="0" smtClean="0"/>
          </a:p>
          <a:p>
            <a:pPr fontAlgn="base"/>
            <a:endParaRPr lang="it-IT" sz="2400" b="1" dirty="0"/>
          </a:p>
          <a:p>
            <a:pPr fontAlgn="base"/>
            <a:endParaRPr lang="it-IT" sz="2400" b="1" dirty="0"/>
          </a:p>
          <a:p>
            <a:pPr fontAlgn="base"/>
            <a:endParaRPr lang="it-IT" sz="2400" dirty="0" smtClean="0"/>
          </a:p>
          <a:p>
            <a:pPr fontAlgn="base"/>
            <a:r>
              <a:rPr lang="it-IT" sz="3200" dirty="0">
                <a:solidFill>
                  <a:srgbClr val="000090"/>
                </a:solidFill>
              </a:rPr>
              <a:t> </a:t>
            </a:r>
            <a:endParaRPr lang="it-IT" sz="3200" dirty="0" smtClean="0">
              <a:solidFill>
                <a:srgbClr val="000090"/>
              </a:solidFill>
            </a:endParaRPr>
          </a:p>
          <a:p>
            <a:pPr fontAlgn="base"/>
            <a:endParaRPr lang="it-IT" sz="3200" dirty="0" smtClean="0">
              <a:solidFill>
                <a:srgbClr val="000090"/>
              </a:solidFill>
            </a:endParaRPr>
          </a:p>
          <a:p>
            <a:pPr fontAlgn="base"/>
            <a:endParaRPr lang="it-IT" sz="3200" dirty="0">
              <a:solidFill>
                <a:srgbClr val="000090"/>
              </a:solidFill>
            </a:endParaRPr>
          </a:p>
          <a:p>
            <a:pPr fontAlgn="base"/>
            <a:endParaRPr lang="it-IT" sz="3200" dirty="0">
              <a:solidFill>
                <a:srgbClr val="000090"/>
              </a:solidFill>
            </a:endParaRPr>
          </a:p>
        </p:txBody>
      </p:sp>
    </p:spTree>
    <p:extLst>
      <p:ext uri="{BB962C8B-B14F-4D97-AF65-F5344CB8AC3E}">
        <p14:creationId xmlns:p14="http://schemas.microsoft.com/office/powerpoint/2010/main" val="25765217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2600" dirty="0">
                <a:solidFill>
                  <a:srgbClr val="FF0000"/>
                </a:solidFill>
                <a:latin typeface="+mn-lt"/>
                <a:ea typeface="+mn-ea"/>
                <a:cs typeface="+mn-cs"/>
              </a:rPr>
              <a:t>GRUPPO DI LAVORO REGIONALE APPARECCHIATURE AD USO ESTETICO</a:t>
            </a:r>
            <a:endParaRPr lang="it-IT" sz="2600" dirty="0">
              <a:solidFill>
                <a:srgbClr val="FF0000"/>
              </a:solidFill>
              <a:latin typeface="+mn-lt"/>
              <a:ea typeface="+mn-ea"/>
              <a:cs typeface="+mn-cs"/>
            </a:endParaRPr>
          </a:p>
        </p:txBody>
      </p:sp>
      <p:sp>
        <p:nvSpPr>
          <p:cNvPr id="3" name="Segnaposto contenuto 2"/>
          <p:cNvSpPr>
            <a:spLocks noGrp="1"/>
          </p:cNvSpPr>
          <p:nvPr>
            <p:ph idx="1"/>
          </p:nvPr>
        </p:nvSpPr>
        <p:spPr>
          <a:xfrm>
            <a:off x="628650" y="1409700"/>
            <a:ext cx="7886700" cy="4767263"/>
          </a:xfrm>
        </p:spPr>
        <p:txBody>
          <a:bodyPr>
            <a:normAutofit fontScale="92500" lnSpcReduction="10000"/>
          </a:bodyPr>
          <a:lstStyle/>
          <a:p>
            <a:pPr marL="0" indent="0">
              <a:buNone/>
            </a:pPr>
            <a:r>
              <a:rPr lang="it-IT" i="1" dirty="0" smtClean="0">
                <a:solidFill>
                  <a:srgbClr val="000090"/>
                </a:solidFill>
              </a:rPr>
              <a:t>Hanno </a:t>
            </a:r>
            <a:r>
              <a:rPr lang="it-IT" i="1" dirty="0">
                <a:solidFill>
                  <a:srgbClr val="000090"/>
                </a:solidFill>
              </a:rPr>
              <a:t>partecipato alla </a:t>
            </a:r>
            <a:r>
              <a:rPr lang="it-IT" i="1" dirty="0">
                <a:solidFill>
                  <a:srgbClr val="000090"/>
                </a:solidFill>
              </a:rPr>
              <a:t>stesura del documento i seguenti operatori dei Servizi Sanitari:</a:t>
            </a:r>
            <a:br>
              <a:rPr lang="it-IT" i="1" dirty="0">
                <a:solidFill>
                  <a:srgbClr val="000090"/>
                </a:solidFill>
              </a:rPr>
            </a:br>
            <a:endParaRPr lang="it-IT" dirty="0">
              <a:solidFill>
                <a:srgbClr val="000090"/>
              </a:solidFill>
            </a:endParaRPr>
          </a:p>
          <a:p>
            <a:r>
              <a:rPr lang="it-IT" b="1" i="1" dirty="0">
                <a:solidFill>
                  <a:srgbClr val="000090"/>
                </a:solidFill>
              </a:rPr>
              <a:t>Azienda </a:t>
            </a:r>
            <a:r>
              <a:rPr lang="it-IT" b="1" i="1" dirty="0" err="1">
                <a:solidFill>
                  <a:srgbClr val="000090"/>
                </a:solidFill>
              </a:rPr>
              <a:t>Usl</a:t>
            </a:r>
            <a:r>
              <a:rPr lang="it-IT" b="1" i="1" dirty="0">
                <a:solidFill>
                  <a:srgbClr val="000090"/>
                </a:solidFill>
              </a:rPr>
              <a:t> Toscana Nord Ovest</a:t>
            </a:r>
            <a:r>
              <a:rPr lang="it-IT" i="1" dirty="0">
                <a:solidFill>
                  <a:srgbClr val="000090"/>
                </a:solidFill>
              </a:rPr>
              <a:t>: </a:t>
            </a:r>
            <a:endParaRPr lang="it-IT" i="1" dirty="0" smtClean="0">
              <a:solidFill>
                <a:srgbClr val="000090"/>
              </a:solidFill>
            </a:endParaRPr>
          </a:p>
          <a:p>
            <a:pPr marL="0" indent="0">
              <a:buNone/>
            </a:pPr>
            <a:r>
              <a:rPr lang="it-IT" i="1" dirty="0" err="1">
                <a:solidFill>
                  <a:srgbClr val="000090"/>
                </a:solidFill>
              </a:rPr>
              <a:t>Cibeca</a:t>
            </a:r>
            <a:r>
              <a:rPr lang="it-IT" i="1" dirty="0">
                <a:solidFill>
                  <a:srgbClr val="000090"/>
                </a:solidFill>
              </a:rPr>
              <a:t> Piero - Cini Andrea – Lucchesi Paolo – Mirabelli Mauro - </a:t>
            </a:r>
            <a:r>
              <a:rPr lang="it-IT" i="1" dirty="0" err="1">
                <a:solidFill>
                  <a:srgbClr val="000090"/>
                </a:solidFill>
              </a:rPr>
              <a:t>Musmeci</a:t>
            </a:r>
            <a:r>
              <a:rPr lang="it-IT" i="1" dirty="0">
                <a:solidFill>
                  <a:srgbClr val="000090"/>
                </a:solidFill>
              </a:rPr>
              <a:t> Alessandro </a:t>
            </a:r>
            <a:endParaRPr lang="it-IT" dirty="0">
              <a:solidFill>
                <a:srgbClr val="000090"/>
              </a:solidFill>
            </a:endParaRPr>
          </a:p>
          <a:p>
            <a:endParaRPr lang="it-IT" dirty="0">
              <a:solidFill>
                <a:srgbClr val="000090"/>
              </a:solidFill>
            </a:endParaRPr>
          </a:p>
          <a:p>
            <a:r>
              <a:rPr lang="it-IT" b="1" i="1" dirty="0">
                <a:solidFill>
                  <a:srgbClr val="000090"/>
                </a:solidFill>
              </a:rPr>
              <a:t>Azienda </a:t>
            </a:r>
            <a:r>
              <a:rPr lang="it-IT" b="1" i="1" dirty="0" err="1">
                <a:solidFill>
                  <a:srgbClr val="000090"/>
                </a:solidFill>
              </a:rPr>
              <a:t>Usl</a:t>
            </a:r>
            <a:r>
              <a:rPr lang="it-IT" b="1" i="1" dirty="0">
                <a:solidFill>
                  <a:srgbClr val="000090"/>
                </a:solidFill>
              </a:rPr>
              <a:t> Toscana Centro</a:t>
            </a:r>
            <a:r>
              <a:rPr lang="it-IT" i="1" dirty="0">
                <a:solidFill>
                  <a:srgbClr val="000090"/>
                </a:solidFill>
              </a:rPr>
              <a:t>: </a:t>
            </a:r>
            <a:endParaRPr lang="it-IT" i="1" dirty="0" smtClean="0">
              <a:solidFill>
                <a:srgbClr val="000090"/>
              </a:solidFill>
            </a:endParaRPr>
          </a:p>
          <a:p>
            <a:pPr marL="0" indent="0">
              <a:buNone/>
            </a:pPr>
            <a:r>
              <a:rPr lang="it-IT" i="1" dirty="0">
                <a:solidFill>
                  <a:srgbClr val="000090"/>
                </a:solidFill>
              </a:rPr>
              <a:t>Bassi Stefano – Buonamici Carla -</a:t>
            </a:r>
            <a:r>
              <a:rPr lang="it-IT" i="1" dirty="0" err="1">
                <a:solidFill>
                  <a:srgbClr val="000090"/>
                </a:solidFill>
              </a:rPr>
              <a:t>Calistri</a:t>
            </a:r>
            <a:r>
              <a:rPr lang="it-IT" i="1" dirty="0">
                <a:solidFill>
                  <a:srgbClr val="000090"/>
                </a:solidFill>
              </a:rPr>
              <a:t> Gianni – </a:t>
            </a:r>
            <a:r>
              <a:rPr lang="it-IT" i="1" dirty="0" err="1">
                <a:solidFill>
                  <a:srgbClr val="000090"/>
                </a:solidFill>
              </a:rPr>
              <a:t>Ceccato</a:t>
            </a:r>
            <a:r>
              <a:rPr lang="it-IT" i="1" dirty="0">
                <a:solidFill>
                  <a:srgbClr val="000090"/>
                </a:solidFill>
              </a:rPr>
              <a:t> Andrea - Chiostri Daniele – Gigli Ugo – Mazza Stefano – Pratesi </a:t>
            </a:r>
            <a:r>
              <a:rPr lang="it-IT" i="1" dirty="0" err="1">
                <a:solidFill>
                  <a:srgbClr val="000090"/>
                </a:solidFill>
              </a:rPr>
              <a:t>Aniela</a:t>
            </a:r>
            <a:r>
              <a:rPr lang="it-IT" i="1" dirty="0">
                <a:solidFill>
                  <a:srgbClr val="000090"/>
                </a:solidFill>
              </a:rPr>
              <a:t> - Rubini Paolo </a:t>
            </a:r>
            <a:endParaRPr lang="it-IT" dirty="0">
              <a:solidFill>
                <a:srgbClr val="000090"/>
              </a:solidFill>
            </a:endParaRPr>
          </a:p>
          <a:p>
            <a:endParaRPr lang="it-IT" dirty="0" smtClean="0">
              <a:solidFill>
                <a:srgbClr val="000090"/>
              </a:solidFill>
            </a:endParaRPr>
          </a:p>
          <a:p>
            <a:r>
              <a:rPr lang="it-IT" b="1" i="1" dirty="0" smtClean="0">
                <a:solidFill>
                  <a:srgbClr val="000090"/>
                </a:solidFill>
              </a:rPr>
              <a:t>Azienda </a:t>
            </a:r>
            <a:r>
              <a:rPr lang="it-IT" b="1" i="1" dirty="0" err="1" smtClean="0">
                <a:solidFill>
                  <a:srgbClr val="000090"/>
                </a:solidFill>
              </a:rPr>
              <a:t>Usl</a:t>
            </a:r>
            <a:r>
              <a:rPr lang="it-IT" b="1" i="1" dirty="0" smtClean="0">
                <a:solidFill>
                  <a:srgbClr val="000090"/>
                </a:solidFill>
              </a:rPr>
              <a:t> Toscana Sud Est: </a:t>
            </a:r>
          </a:p>
          <a:p>
            <a:pPr marL="0" indent="0">
              <a:buNone/>
            </a:pPr>
            <a:r>
              <a:rPr lang="it-IT" i="1" dirty="0" err="1" smtClean="0">
                <a:solidFill>
                  <a:srgbClr val="000090"/>
                </a:solidFill>
              </a:rPr>
              <a:t>Bogi</a:t>
            </a:r>
            <a:r>
              <a:rPr lang="it-IT" i="1" dirty="0" smtClean="0">
                <a:solidFill>
                  <a:srgbClr val="000090"/>
                </a:solidFill>
              </a:rPr>
              <a:t> </a:t>
            </a:r>
            <a:r>
              <a:rPr lang="it-IT" i="1" dirty="0">
                <a:solidFill>
                  <a:srgbClr val="000090"/>
                </a:solidFill>
              </a:rPr>
              <a:t>Andrea – </a:t>
            </a:r>
            <a:r>
              <a:rPr lang="it-IT" i="1" dirty="0" err="1">
                <a:solidFill>
                  <a:srgbClr val="000090"/>
                </a:solidFill>
              </a:rPr>
              <a:t>Giommoni</a:t>
            </a:r>
            <a:r>
              <a:rPr lang="it-IT" i="1" dirty="0">
                <a:solidFill>
                  <a:srgbClr val="000090"/>
                </a:solidFill>
              </a:rPr>
              <a:t> Giorgio – Pinto Iole – </a:t>
            </a:r>
            <a:r>
              <a:rPr lang="it-IT" i="1" dirty="0" err="1">
                <a:solidFill>
                  <a:srgbClr val="000090"/>
                </a:solidFill>
              </a:rPr>
              <a:t>Perinti</a:t>
            </a:r>
            <a:r>
              <a:rPr lang="it-IT" i="1" dirty="0">
                <a:solidFill>
                  <a:srgbClr val="000090"/>
                </a:solidFill>
              </a:rPr>
              <a:t> Roberto - Stacchini </a:t>
            </a:r>
            <a:r>
              <a:rPr lang="it-IT" i="1" dirty="0" smtClean="0">
                <a:solidFill>
                  <a:srgbClr val="000090"/>
                </a:solidFill>
              </a:rPr>
              <a:t>Nicola</a:t>
            </a:r>
            <a:endParaRPr lang="it-IT" dirty="0">
              <a:solidFill>
                <a:srgbClr val="000090"/>
              </a:solidFill>
            </a:endParaRPr>
          </a:p>
          <a:p>
            <a:endParaRPr lang="it-IT" dirty="0">
              <a:solidFill>
                <a:srgbClr val="000090"/>
              </a:solidFill>
            </a:endParaRPr>
          </a:p>
          <a:p>
            <a:r>
              <a:rPr lang="it-IT" b="1" i="1" dirty="0">
                <a:solidFill>
                  <a:srgbClr val="000090"/>
                </a:solidFill>
              </a:rPr>
              <a:t>ISPO:</a:t>
            </a:r>
            <a:r>
              <a:rPr lang="it-IT" i="1" dirty="0">
                <a:solidFill>
                  <a:srgbClr val="000090"/>
                </a:solidFill>
              </a:rPr>
              <a:t> </a:t>
            </a:r>
            <a:r>
              <a:rPr lang="it-IT" i="1" dirty="0">
                <a:solidFill>
                  <a:srgbClr val="000090"/>
                </a:solidFill>
              </a:rPr>
              <a:t>Chiarugi Alessandra – </a:t>
            </a:r>
            <a:r>
              <a:rPr lang="it-IT" i="1" dirty="0" err="1">
                <a:solidFill>
                  <a:srgbClr val="000090"/>
                </a:solidFill>
              </a:rPr>
              <a:t>Miligi</a:t>
            </a:r>
            <a:r>
              <a:rPr lang="it-IT" i="1" dirty="0">
                <a:solidFill>
                  <a:srgbClr val="000090"/>
                </a:solidFill>
              </a:rPr>
              <a:t> Lucia </a:t>
            </a:r>
            <a:endParaRPr lang="it-IT" dirty="0">
              <a:solidFill>
                <a:srgbClr val="000090"/>
              </a:solidFill>
            </a:endParaRPr>
          </a:p>
          <a:p>
            <a:endParaRPr lang="it-IT" dirty="0">
              <a:solidFill>
                <a:srgbClr val="0000FF"/>
              </a:solidFill>
            </a:endParaRPr>
          </a:p>
        </p:txBody>
      </p:sp>
    </p:spTree>
    <p:extLst>
      <p:ext uri="{BB962C8B-B14F-4D97-AF65-F5344CB8AC3E}">
        <p14:creationId xmlns:p14="http://schemas.microsoft.com/office/powerpoint/2010/main" val="4329797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aser_epilaz_danni.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689" y="1670813"/>
            <a:ext cx="6413500" cy="4127500"/>
          </a:xfrm>
          <a:prstGeom prst="rect">
            <a:avLst/>
          </a:prstGeom>
        </p:spPr>
      </p:pic>
      <p:sp>
        <p:nvSpPr>
          <p:cNvPr id="5" name="Rettangolo 4"/>
          <p:cNvSpPr/>
          <p:nvPr/>
        </p:nvSpPr>
        <p:spPr>
          <a:xfrm>
            <a:off x="1905000" y="781118"/>
            <a:ext cx="4572000" cy="646331"/>
          </a:xfrm>
          <a:prstGeom prst="rect">
            <a:avLst/>
          </a:prstGeom>
        </p:spPr>
        <p:txBody>
          <a:bodyPr>
            <a:spAutoFit/>
          </a:bodyPr>
          <a:lstStyle/>
          <a:p>
            <a:pPr algn="ctr">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pPr>
            <a:r>
              <a:rPr lang="en-US" b="1" dirty="0" err="1">
                <a:solidFill>
                  <a:srgbClr val="0066FF"/>
                </a:solidFill>
                <a:latin typeface="Tahoma" charset="0"/>
                <a:cs typeface="Arial" charset="0"/>
              </a:rPr>
              <a:t>Esempi</a:t>
            </a:r>
            <a:r>
              <a:rPr lang="en-US" b="1" dirty="0">
                <a:solidFill>
                  <a:srgbClr val="0066FF"/>
                </a:solidFill>
                <a:latin typeface="Tahoma" charset="0"/>
                <a:cs typeface="Arial" charset="0"/>
              </a:rPr>
              <a:t> </a:t>
            </a:r>
            <a:r>
              <a:rPr lang="en-US" b="1" dirty="0" err="1">
                <a:solidFill>
                  <a:srgbClr val="0066FF"/>
                </a:solidFill>
                <a:latin typeface="Tahoma" charset="0"/>
                <a:cs typeface="Arial" charset="0"/>
              </a:rPr>
              <a:t>danni</a:t>
            </a:r>
            <a:r>
              <a:rPr lang="en-US" b="1" dirty="0">
                <a:solidFill>
                  <a:srgbClr val="0066FF"/>
                </a:solidFill>
                <a:latin typeface="Tahoma" charset="0"/>
                <a:cs typeface="Arial" charset="0"/>
              </a:rPr>
              <a:t> </a:t>
            </a:r>
            <a:r>
              <a:rPr lang="en-US" b="1" dirty="0" err="1">
                <a:solidFill>
                  <a:srgbClr val="0066FF"/>
                </a:solidFill>
                <a:latin typeface="Tahoma" charset="0"/>
                <a:cs typeface="Arial" charset="0"/>
              </a:rPr>
              <a:t>causati</a:t>
            </a:r>
            <a:r>
              <a:rPr lang="en-US" b="1" dirty="0">
                <a:solidFill>
                  <a:srgbClr val="0066FF"/>
                </a:solidFill>
                <a:latin typeface="Tahoma" charset="0"/>
                <a:cs typeface="Arial" charset="0"/>
              </a:rPr>
              <a:t> da </a:t>
            </a:r>
            <a:r>
              <a:rPr lang="en-US" b="1" dirty="0" err="1">
                <a:solidFill>
                  <a:srgbClr val="0066FF"/>
                </a:solidFill>
                <a:latin typeface="Tahoma" charset="0"/>
                <a:cs typeface="Arial" charset="0"/>
              </a:rPr>
              <a:t>epilazione</a:t>
            </a:r>
            <a:r>
              <a:rPr lang="en-US" b="1" dirty="0">
                <a:solidFill>
                  <a:srgbClr val="0066FF"/>
                </a:solidFill>
                <a:latin typeface="Tahoma" charset="0"/>
                <a:cs typeface="Arial" charset="0"/>
              </a:rPr>
              <a:t> Laser </a:t>
            </a:r>
          </a:p>
        </p:txBody>
      </p:sp>
    </p:spTree>
    <p:extLst>
      <p:ext uri="{BB962C8B-B14F-4D97-AF65-F5344CB8AC3E}">
        <p14:creationId xmlns:p14="http://schemas.microsoft.com/office/powerpoint/2010/main" val="22062794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piè di pagina 3"/>
          <p:cNvSpPr>
            <a:spLocks noGrp="1"/>
          </p:cNvSpPr>
          <p:nvPr>
            <p:ph type="ftr" sz="quarter" idx="10"/>
          </p:nvPr>
        </p:nvSpPr>
        <p:spPr/>
        <p:txBody>
          <a:bodyPr/>
          <a:lstStyle/>
          <a:p>
            <a:pPr>
              <a:defRPr/>
            </a:pPr>
            <a:r>
              <a:rPr lang="it-IT"/>
              <a:t>									</a:t>
            </a:r>
            <a:fld id="{402C6872-7223-934D-AF9D-EF3FB85B394B}" type="slidenum">
              <a:rPr lang="it-IT"/>
              <a:pPr>
                <a:defRPr/>
              </a:pPr>
              <a:t>21</a:t>
            </a:fld>
            <a:endParaRPr lang="it-IT"/>
          </a:p>
        </p:txBody>
      </p:sp>
      <p:pic>
        <p:nvPicPr>
          <p:cNvPr id="747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4103688" cy="2555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754" name="Rectangle 2"/>
          <p:cNvSpPr>
            <a:spLocks noChangeArrowheads="1"/>
          </p:cNvSpPr>
          <p:nvPr/>
        </p:nvSpPr>
        <p:spPr bwMode="auto">
          <a:xfrm>
            <a:off x="900113" y="5949950"/>
            <a:ext cx="72009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pPr>
            <a:r>
              <a:rPr lang="it-IT">
                <a:solidFill>
                  <a:srgbClr val="0066FF"/>
                </a:solidFill>
                <a:latin typeface="Tahoma" charset="0"/>
                <a:cs typeface="Arial" charset="0"/>
              </a:rPr>
              <a:t>Lasers in Surgery and Medicine 38:1–15 (2006)</a:t>
            </a:r>
          </a:p>
        </p:txBody>
      </p:sp>
      <p:pic>
        <p:nvPicPr>
          <p:cNvPr id="747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773238"/>
            <a:ext cx="3816350" cy="241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756" name="Rectangle 4"/>
          <p:cNvSpPr>
            <a:spLocks noChangeArrowheads="1"/>
          </p:cNvSpPr>
          <p:nvPr/>
        </p:nvSpPr>
        <p:spPr bwMode="auto">
          <a:xfrm>
            <a:off x="4572000" y="4724400"/>
            <a:ext cx="403225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pPr>
            <a:r>
              <a:rPr lang="it-IT" b="1">
                <a:solidFill>
                  <a:srgbClr val="0066FF"/>
                </a:solidFill>
                <a:latin typeface="Tahoma" charset="0"/>
                <a:cs typeface="Arial" charset="0"/>
              </a:rPr>
              <a:t>Cicatrici persistenti  4 anni dopo il trattamento Laser</a:t>
            </a:r>
          </a:p>
        </p:txBody>
      </p:sp>
      <p:sp>
        <p:nvSpPr>
          <p:cNvPr id="74757" name="Rectangle 5"/>
          <p:cNvSpPr>
            <a:spLocks noChangeArrowheads="1"/>
          </p:cNvSpPr>
          <p:nvPr/>
        </p:nvSpPr>
        <p:spPr bwMode="auto">
          <a:xfrm>
            <a:off x="250825" y="692150"/>
            <a:ext cx="85693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pPr>
            <a:r>
              <a:rPr lang="en-US" b="1" dirty="0" err="1">
                <a:solidFill>
                  <a:srgbClr val="0066FF"/>
                </a:solidFill>
                <a:latin typeface="Tahoma" charset="0"/>
                <a:cs typeface="Arial" charset="0"/>
              </a:rPr>
              <a:t>Esempi</a:t>
            </a:r>
            <a:r>
              <a:rPr lang="en-US" b="1" dirty="0">
                <a:solidFill>
                  <a:srgbClr val="0066FF"/>
                </a:solidFill>
                <a:latin typeface="Tahoma" charset="0"/>
                <a:cs typeface="Arial" charset="0"/>
              </a:rPr>
              <a:t> </a:t>
            </a:r>
            <a:r>
              <a:rPr lang="en-US" b="1" dirty="0" err="1">
                <a:solidFill>
                  <a:srgbClr val="0066FF"/>
                </a:solidFill>
                <a:latin typeface="Tahoma" charset="0"/>
                <a:cs typeface="Arial" charset="0"/>
              </a:rPr>
              <a:t>danni</a:t>
            </a:r>
            <a:r>
              <a:rPr lang="en-US" b="1" dirty="0">
                <a:solidFill>
                  <a:srgbClr val="0066FF"/>
                </a:solidFill>
                <a:latin typeface="Tahoma" charset="0"/>
                <a:cs typeface="Arial" charset="0"/>
              </a:rPr>
              <a:t> </a:t>
            </a:r>
            <a:r>
              <a:rPr lang="en-US" b="1" dirty="0" err="1">
                <a:solidFill>
                  <a:srgbClr val="0066FF"/>
                </a:solidFill>
                <a:latin typeface="Tahoma" charset="0"/>
                <a:cs typeface="Arial" charset="0"/>
              </a:rPr>
              <a:t>causati</a:t>
            </a:r>
            <a:r>
              <a:rPr lang="en-US" b="1" dirty="0">
                <a:solidFill>
                  <a:srgbClr val="0066FF"/>
                </a:solidFill>
                <a:latin typeface="Tahoma" charset="0"/>
                <a:cs typeface="Arial" charset="0"/>
              </a:rPr>
              <a:t> da </a:t>
            </a:r>
            <a:r>
              <a:rPr lang="en-US" b="1" dirty="0" err="1">
                <a:solidFill>
                  <a:srgbClr val="0066FF"/>
                </a:solidFill>
                <a:latin typeface="Tahoma" charset="0"/>
                <a:cs typeface="Arial" charset="0"/>
              </a:rPr>
              <a:t>epilazione</a:t>
            </a:r>
            <a:r>
              <a:rPr lang="en-US" b="1" dirty="0">
                <a:solidFill>
                  <a:srgbClr val="0066FF"/>
                </a:solidFill>
                <a:latin typeface="Tahoma" charset="0"/>
                <a:cs typeface="Arial" charset="0"/>
              </a:rPr>
              <a:t> Laser 1,064 nm </a:t>
            </a:r>
            <a:r>
              <a:rPr lang="en-US" b="1" dirty="0" err="1">
                <a:solidFill>
                  <a:srgbClr val="0066FF"/>
                </a:solidFill>
                <a:latin typeface="Tahoma" charset="0"/>
                <a:cs typeface="Arial" charset="0"/>
              </a:rPr>
              <a:t>Nd:YAG</a:t>
            </a:r>
            <a:r>
              <a:rPr lang="en-US" b="1" dirty="0">
                <a:solidFill>
                  <a:srgbClr val="0066FF"/>
                </a:solidFill>
                <a:latin typeface="Tahoma" charset="0"/>
                <a:cs typeface="Arial" charset="0"/>
              </a:rPr>
              <a:t> (100 J/cm</a:t>
            </a:r>
            <a:r>
              <a:rPr lang="en-US" b="1" baseline="30000" dirty="0">
                <a:solidFill>
                  <a:srgbClr val="0066FF"/>
                </a:solidFill>
                <a:latin typeface="Tahoma" charset="0"/>
                <a:cs typeface="Arial" charset="0"/>
              </a:rPr>
              <a:t>2</a:t>
            </a:r>
            <a:r>
              <a:rPr lang="en-US" b="1" dirty="0">
                <a:solidFill>
                  <a:srgbClr val="0066FF"/>
                </a:solidFill>
                <a:latin typeface="Tahoma" charset="0"/>
                <a:cs typeface="Arial" charset="0"/>
              </a:rPr>
              <a:t>/</a:t>
            </a:r>
            <a:r>
              <a:rPr lang="en-US" b="1" dirty="0" err="1">
                <a:solidFill>
                  <a:srgbClr val="0066FF"/>
                </a:solidFill>
                <a:latin typeface="Tahoma" charset="0"/>
                <a:cs typeface="Arial" charset="0"/>
              </a:rPr>
              <a:t>durata</a:t>
            </a:r>
            <a:r>
              <a:rPr lang="en-US" b="1" dirty="0">
                <a:solidFill>
                  <a:srgbClr val="0066FF"/>
                </a:solidFill>
                <a:latin typeface="Tahoma" charset="0"/>
                <a:cs typeface="Arial" charset="0"/>
              </a:rPr>
              <a:t> </a:t>
            </a:r>
            <a:r>
              <a:rPr lang="en-US" b="1" dirty="0" err="1">
                <a:solidFill>
                  <a:srgbClr val="0066FF"/>
                </a:solidFill>
                <a:latin typeface="Tahoma" charset="0"/>
                <a:cs typeface="Arial" charset="0"/>
              </a:rPr>
              <a:t>impulso</a:t>
            </a:r>
            <a:r>
              <a:rPr lang="en-US" b="1" dirty="0">
                <a:solidFill>
                  <a:srgbClr val="0066FF"/>
                </a:solidFill>
                <a:latin typeface="Tahoma" charset="0"/>
                <a:cs typeface="Arial" charset="0"/>
              </a:rPr>
              <a:t>: 50 </a:t>
            </a:r>
            <a:r>
              <a:rPr lang="en-US" b="1" dirty="0" err="1">
                <a:solidFill>
                  <a:srgbClr val="0066FF"/>
                </a:solidFill>
                <a:latin typeface="Tahoma" charset="0"/>
                <a:cs typeface="Arial" charset="0"/>
              </a:rPr>
              <a:t>ms</a:t>
            </a:r>
            <a:r>
              <a:rPr lang="en-US" b="1" dirty="0">
                <a:solidFill>
                  <a:srgbClr val="0066FF"/>
                </a:solidFill>
                <a:latin typeface="Tahoma" charset="0"/>
                <a:cs typeface="Arial" charset="0"/>
              </a:rPr>
              <a:t>)</a:t>
            </a:r>
          </a:p>
        </p:txBody>
      </p:sp>
      <p:sp>
        <p:nvSpPr>
          <p:cNvPr id="74758" name="Rectangle 6"/>
          <p:cNvSpPr>
            <a:spLocks noChangeArrowheads="1"/>
          </p:cNvSpPr>
          <p:nvPr/>
        </p:nvSpPr>
        <p:spPr bwMode="auto">
          <a:xfrm>
            <a:off x="452438" y="4797425"/>
            <a:ext cx="39766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lgn="ctr">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pPr>
            <a:r>
              <a:rPr lang="en-US" b="1">
                <a:solidFill>
                  <a:srgbClr val="0066FF"/>
                </a:solidFill>
                <a:latin typeface="Tahoma" charset="0"/>
                <a:cs typeface="Arial" charset="0"/>
              </a:rPr>
              <a:t>Eritema 48 ore dopo</a:t>
            </a:r>
          </a:p>
        </p:txBody>
      </p:sp>
    </p:spTree>
    <p:extLst>
      <p:ext uri="{BB962C8B-B14F-4D97-AF65-F5344CB8AC3E}">
        <p14:creationId xmlns:p14="http://schemas.microsoft.com/office/powerpoint/2010/main" val="10228794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it-IT"/>
              <a:t>									</a:t>
            </a:r>
            <a:fld id="{16D22C2E-C794-B34C-86BC-6B27C70E8F74}" type="slidenum">
              <a:rPr lang="it-IT"/>
              <a:pPr>
                <a:defRPr/>
              </a:pPr>
              <a:t>22</a:t>
            </a:fld>
            <a:endParaRPr lang="it-IT"/>
          </a:p>
        </p:txBody>
      </p:sp>
      <p:sp>
        <p:nvSpPr>
          <p:cNvPr id="75777" name="Rectangle 1"/>
          <p:cNvSpPr>
            <a:spLocks noGrp="1" noChangeArrowheads="1"/>
          </p:cNvSpPr>
          <p:nvPr>
            <p:ph type="body"/>
          </p:nvPr>
        </p:nvSpPr>
        <p:spPr>
          <a:xfrm>
            <a:off x="457200" y="1905000"/>
            <a:ext cx="8229600" cy="4114800"/>
          </a:xfrm>
        </p:spPr>
        <p:txBody>
          <a:bodyPr anchor="t"/>
          <a:lstStyle/>
          <a:p>
            <a:pPr marL="341313" indent="-341313" eaLnBrk="1" hangingPunct="1">
              <a:spcBef>
                <a:spcPts val="80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3200" smtClean="0">
                <a:solidFill>
                  <a:srgbClr val="000000"/>
                </a:solidFill>
              </a:rPr>
              <a:t>La densità di energia non deve superare i 26 J/cm2 , le lunghezze d’onda emesse devono essere comprese nell’intervallo fra 600 e 1100 nanometri, , le durate di impulso fra 2 e 50ms, l’area di trattamento deve essere maggiore di 5 cm2</a:t>
            </a:r>
            <a:r>
              <a:rPr lang="it-IT" sz="3200" smtClean="0"/>
              <a:t>. </a:t>
            </a:r>
          </a:p>
        </p:txBody>
      </p:sp>
      <p:sp>
        <p:nvSpPr>
          <p:cNvPr id="75778" name="Rectangle 2"/>
          <p:cNvSpPr>
            <a:spLocks noGrp="1" noChangeArrowheads="1"/>
          </p:cNvSpPr>
          <p:nvPr>
            <p:ph type="title" idx="1"/>
          </p:nvPr>
        </p:nvSpPr>
        <p:spPr>
          <a:xfrm>
            <a:off x="323850" y="0"/>
            <a:ext cx="8820150" cy="1433513"/>
          </a:xfrm>
        </p:spPr>
        <p:txBody>
          <a:bodyPr lIns="91440" tIns="45720" rIns="91440" bIns="45720" anchor="ctr"/>
          <a:lstStyle/>
          <a:p>
            <a:pPr marL="0" indent="0" eaLnBrk="1" hangingPunct="1">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400" smtClean="0">
                <a:solidFill>
                  <a:srgbClr val="FF0000"/>
                </a:solidFill>
              </a:rPr>
              <a:t>SCHEDA</a:t>
            </a:r>
            <a:r>
              <a:rPr lang="it-IT" sz="2400" smtClean="0"/>
              <a:t> </a:t>
            </a:r>
            <a:r>
              <a:rPr lang="it-IT" sz="2400" smtClean="0">
                <a:solidFill>
                  <a:srgbClr val="FF0000"/>
                </a:solidFill>
              </a:rPr>
              <a:t>TECNICO-INFORMATIVA n. 16 depilatori Elettrici ed elettronici:  Apparecchiatura elettronica ad impulsi luminosi per foto depilazione</a:t>
            </a:r>
            <a:r>
              <a:rPr lang="it-IT" sz="4000" smtClean="0"/>
              <a:t>  </a:t>
            </a:r>
            <a:r>
              <a:rPr lang="it-IT" sz="4000" smtClean="0">
                <a:solidFill>
                  <a:srgbClr val="000099"/>
                </a:solidFill>
              </a:rPr>
              <a:t>(IPL)</a:t>
            </a:r>
          </a:p>
        </p:txBody>
      </p:sp>
    </p:spTree>
    <p:extLst>
      <p:ext uri="{BB962C8B-B14F-4D97-AF65-F5344CB8AC3E}">
        <p14:creationId xmlns:p14="http://schemas.microsoft.com/office/powerpoint/2010/main" val="3949150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3"/>
          <p:cNvSpPr>
            <a:spLocks noGrp="1"/>
          </p:cNvSpPr>
          <p:nvPr>
            <p:ph type="ftr" sz="quarter" idx="10"/>
          </p:nvPr>
        </p:nvSpPr>
        <p:spPr/>
        <p:txBody>
          <a:bodyPr/>
          <a:lstStyle/>
          <a:p>
            <a:pPr>
              <a:defRPr/>
            </a:pPr>
            <a:r>
              <a:rPr lang="it-IT"/>
              <a:t>									</a:t>
            </a:r>
            <a:fld id="{CEB61006-FE92-114E-802F-66599D37B981}" type="slidenum">
              <a:rPr lang="it-IT"/>
              <a:pPr>
                <a:defRPr/>
              </a:pPr>
              <a:t>23</a:t>
            </a:fld>
            <a:endParaRPr lang="it-IT"/>
          </a:p>
        </p:txBody>
      </p:sp>
      <p:sp>
        <p:nvSpPr>
          <p:cNvPr id="76801" name="Rectangle 1"/>
          <p:cNvSpPr>
            <a:spLocks noGrp="1" noChangeArrowheads="1"/>
          </p:cNvSpPr>
          <p:nvPr>
            <p:ph type="title"/>
          </p:nvPr>
        </p:nvSpPr>
        <p:spPr>
          <a:xfrm>
            <a:off x="457200" y="260350"/>
            <a:ext cx="8229600" cy="1922463"/>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smtClean="0">
                <a:solidFill>
                  <a:srgbClr val="FF0000"/>
                </a:solidFill>
              </a:rPr>
              <a:t>Laser 3B e 4 : Delimitazione ZLC</a:t>
            </a:r>
            <a:br>
              <a:rPr lang="en-US" sz="4000" smtClean="0">
                <a:solidFill>
                  <a:srgbClr val="FF0000"/>
                </a:solidFill>
              </a:rPr>
            </a:br>
            <a:r>
              <a:rPr lang="en-US" sz="4000" smtClean="0">
                <a:solidFill>
                  <a:srgbClr val="FF0000"/>
                </a:solidFill>
              </a:rPr>
              <a:t>ZONA LASER CONTROLLATA</a:t>
            </a:r>
            <a:br>
              <a:rPr lang="en-US" sz="4000" smtClean="0">
                <a:solidFill>
                  <a:srgbClr val="FF0000"/>
                </a:solidFill>
              </a:rPr>
            </a:br>
            <a:r>
              <a:rPr lang="it-IT" sz="4000" smtClean="0">
                <a:solidFill>
                  <a:srgbClr val="FF0000"/>
                </a:solidFill>
              </a:rPr>
              <a:t>CEI EN 60825-1</a:t>
            </a:r>
            <a:r>
              <a:rPr lang="en-US" sz="4000" smtClean="0"/>
              <a:t> </a:t>
            </a:r>
          </a:p>
        </p:txBody>
      </p:sp>
      <p:pic>
        <p:nvPicPr>
          <p:cNvPr id="768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2492375"/>
            <a:ext cx="1944688" cy="1685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803" name="Rectangle 3"/>
          <p:cNvSpPr>
            <a:spLocks noChangeArrowheads="1"/>
          </p:cNvSpPr>
          <p:nvPr/>
        </p:nvSpPr>
        <p:spPr bwMode="auto">
          <a:xfrm>
            <a:off x="0" y="3038475"/>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cs typeface="Arial" charset="0"/>
            </a:endParaRPr>
          </a:p>
        </p:txBody>
      </p:sp>
      <p:graphicFrame>
        <p:nvGraphicFramePr>
          <p:cNvPr id="106501" name="Object 4"/>
          <p:cNvGraphicFramePr>
            <a:graphicFrameLocks noChangeAspect="1"/>
          </p:cNvGraphicFramePr>
          <p:nvPr/>
        </p:nvGraphicFramePr>
        <p:xfrm>
          <a:off x="3348038" y="4724400"/>
          <a:ext cx="2449512" cy="1203325"/>
        </p:xfrm>
        <a:graphic>
          <a:graphicData uri="http://schemas.openxmlformats.org/presentationml/2006/ole">
            <mc:AlternateContent xmlns:mc="http://schemas.openxmlformats.org/markup-compatibility/2006">
              <mc:Choice xmlns:v="urn:schemas-microsoft-com:vml" Requires="v">
                <p:oleObj spid="_x0000_s20496" name="Immagine" r:id="rId5" imgW="0" imgH="0" progId="Word.Picture.8">
                  <p:embed/>
                </p:oleObj>
              </mc:Choice>
              <mc:Fallback>
                <p:oleObj name="Immagine" r:id="rId5" imgW="0" imgH="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4724400"/>
                        <a:ext cx="2449512" cy="120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4390291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ASER_ZONE.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321" t="6523" r="-4480" b="-2910"/>
          <a:stretch/>
        </p:blipFill>
        <p:spPr>
          <a:xfrm>
            <a:off x="-236590" y="711199"/>
            <a:ext cx="10007124" cy="5401734"/>
          </a:xfrm>
        </p:spPr>
      </p:pic>
    </p:spTree>
    <p:extLst>
      <p:ext uri="{BB962C8B-B14F-4D97-AF65-F5344CB8AC3E}">
        <p14:creationId xmlns:p14="http://schemas.microsoft.com/office/powerpoint/2010/main" val="2215539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0"/>
          </p:nvPr>
        </p:nvSpPr>
        <p:spPr/>
        <p:txBody>
          <a:bodyPr/>
          <a:lstStyle/>
          <a:p>
            <a:pPr>
              <a:defRPr/>
            </a:pPr>
            <a:r>
              <a:rPr lang="it-IT"/>
              <a:t>									</a:t>
            </a:r>
            <a:fld id="{31D0E6D0-F834-D34C-9793-86D606CF2D0F}" type="slidenum">
              <a:rPr lang="it-IT"/>
              <a:pPr>
                <a:defRPr/>
              </a:pPr>
              <a:t>25</a:t>
            </a:fld>
            <a:endParaRPr lang="it-IT"/>
          </a:p>
        </p:txBody>
      </p:sp>
      <p:sp>
        <p:nvSpPr>
          <p:cNvPr id="77825" name="Rectangle 1"/>
          <p:cNvSpPr>
            <a:spLocks noGrp="1" noChangeArrowheads="1"/>
          </p:cNvSpPr>
          <p:nvPr>
            <p:ph type="title"/>
          </p:nvPr>
        </p:nvSpPr>
        <p:spPr>
          <a:xfrm>
            <a:off x="457200" y="204788"/>
            <a:ext cx="8229600" cy="1312862"/>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4000" smtClean="0">
                <a:solidFill>
                  <a:srgbClr val="FF0000"/>
                </a:solidFill>
              </a:rPr>
              <a:t>DPI: occhiali di protezione LASER </a:t>
            </a:r>
            <a:r>
              <a:rPr lang="en-US" sz="4000" smtClean="0">
                <a:solidFill>
                  <a:srgbClr val="FF0000"/>
                </a:solidFill>
              </a:rPr>
              <a:t>EN 207 – EN 208</a:t>
            </a:r>
          </a:p>
        </p:txBody>
      </p:sp>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1700213"/>
            <a:ext cx="2324100" cy="1695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78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3141663"/>
            <a:ext cx="7040562" cy="3230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88044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0"/>
          </p:nvPr>
        </p:nvSpPr>
        <p:spPr/>
        <p:txBody>
          <a:bodyPr/>
          <a:lstStyle/>
          <a:p>
            <a:pPr>
              <a:defRPr/>
            </a:pPr>
            <a:r>
              <a:rPr lang="it-IT"/>
              <a:t>									</a:t>
            </a:r>
            <a:fld id="{3E794B1A-2371-154F-9A49-4473DCFA25D3}" type="slidenum">
              <a:rPr lang="it-IT"/>
              <a:pPr>
                <a:defRPr/>
              </a:pPr>
              <a:t>26</a:t>
            </a:fld>
            <a:endParaRPr lang="it-IT"/>
          </a:p>
        </p:txBody>
      </p:sp>
      <p:sp>
        <p:nvSpPr>
          <p:cNvPr id="78849" name="Rectangle 1"/>
          <p:cNvSpPr>
            <a:spLocks noGrp="1" noChangeArrowheads="1"/>
          </p:cNvSpPr>
          <p:nvPr>
            <p:ph type="title"/>
          </p:nvPr>
        </p:nvSpPr>
        <p:spPr>
          <a:xfrm>
            <a:off x="457200" y="763588"/>
            <a:ext cx="8229600" cy="1006475"/>
          </a:xfrm>
        </p:spPr>
        <p:txBody>
          <a:bodyPr/>
          <a:lstStyle/>
          <a:p>
            <a:pPr eaLnBrk="1" hangingPunct="1">
              <a:defRPr/>
            </a:pPr>
            <a:endParaRPr lang="it-IT" smtClean="0"/>
          </a:p>
        </p:txBody>
      </p:sp>
      <p:sp>
        <p:nvSpPr>
          <p:cNvPr id="78850" name="Rectangle 2"/>
          <p:cNvSpPr>
            <a:spLocks noGrp="1" noChangeArrowheads="1"/>
          </p:cNvSpPr>
          <p:nvPr>
            <p:ph type="body" idx="1"/>
          </p:nvPr>
        </p:nvSpPr>
        <p:spPr>
          <a:xfrm>
            <a:off x="457200" y="1905000"/>
            <a:ext cx="8229600" cy="4208463"/>
          </a:xfrm>
        </p:spPr>
        <p:txBody>
          <a:bodyPr/>
          <a:lstStyle/>
          <a:p>
            <a:pPr eaLnBrk="1" hangingPunct="1">
              <a:defRPr/>
            </a:pPr>
            <a:endParaRPr lang="it-IT" smtClean="0"/>
          </a:p>
        </p:txBody>
      </p:sp>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450"/>
            <a:ext cx="9144000" cy="63754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335474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3"/>
          <p:cNvSpPr>
            <a:spLocks noGrp="1"/>
          </p:cNvSpPr>
          <p:nvPr>
            <p:ph type="ftr" sz="quarter" idx="10"/>
          </p:nvPr>
        </p:nvSpPr>
        <p:spPr/>
        <p:txBody>
          <a:bodyPr/>
          <a:lstStyle/>
          <a:p>
            <a:pPr>
              <a:defRPr/>
            </a:pPr>
            <a:r>
              <a:rPr lang="it-IT"/>
              <a:t>									</a:t>
            </a:r>
            <a:fld id="{748DF3FB-7F8D-CE41-A073-DA9F8E5CD75C}" type="slidenum">
              <a:rPr lang="it-IT"/>
              <a:pPr>
                <a:defRPr/>
              </a:pPr>
              <a:t>27</a:t>
            </a:fld>
            <a:endParaRPr lang="it-IT"/>
          </a:p>
        </p:txBody>
      </p:sp>
      <p:pic>
        <p:nvPicPr>
          <p:cNvPr id="798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9275"/>
            <a:ext cx="8229600" cy="5470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74940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0"/>
          </p:nvPr>
        </p:nvSpPr>
        <p:spPr/>
        <p:txBody>
          <a:bodyPr/>
          <a:lstStyle/>
          <a:p>
            <a:pPr>
              <a:defRPr/>
            </a:pPr>
            <a:r>
              <a:rPr lang="it-IT"/>
              <a:t>									</a:t>
            </a:r>
            <a:fld id="{0D5AA856-3756-2148-8F07-D35215F5F09D}" type="slidenum">
              <a:rPr lang="it-IT"/>
              <a:pPr>
                <a:defRPr/>
              </a:pPr>
              <a:t>28</a:t>
            </a:fld>
            <a:endParaRPr lang="it-IT"/>
          </a:p>
        </p:txBody>
      </p:sp>
      <p:sp>
        <p:nvSpPr>
          <p:cNvPr id="80897" name="Rectangle 1"/>
          <p:cNvSpPr>
            <a:spLocks noGrp="1" noChangeArrowheads="1"/>
          </p:cNvSpPr>
          <p:nvPr>
            <p:ph type="title"/>
          </p:nvPr>
        </p:nvSpPr>
        <p:spPr>
          <a:xfrm>
            <a:off x="457200" y="260350"/>
            <a:ext cx="8229600" cy="1922463"/>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smtClean="0">
                <a:solidFill>
                  <a:srgbClr val="FF0000"/>
                </a:solidFill>
              </a:rPr>
              <a:t>Densità ottica </a:t>
            </a:r>
            <a:br>
              <a:rPr lang="en-US" sz="4000" smtClean="0">
                <a:solidFill>
                  <a:srgbClr val="FF0000"/>
                </a:solidFill>
              </a:rPr>
            </a:br>
            <a:r>
              <a:rPr lang="en-US" sz="4000" smtClean="0">
                <a:solidFill>
                  <a:srgbClr val="FF0000"/>
                </a:solidFill>
              </a:rPr>
              <a:t>(OD)</a:t>
            </a:r>
            <a:br>
              <a:rPr lang="en-US" sz="4000" smtClean="0">
                <a:solidFill>
                  <a:srgbClr val="FF0000"/>
                </a:solidFill>
              </a:rPr>
            </a:br>
            <a:r>
              <a:rPr lang="en-US" sz="4000" smtClean="0">
                <a:solidFill>
                  <a:srgbClr val="FF0000"/>
                </a:solidFill>
              </a:rPr>
              <a:t>e Trasmittanza (T) occhiali Laser</a:t>
            </a:r>
          </a:p>
        </p:txBody>
      </p:sp>
      <p:graphicFrame>
        <p:nvGraphicFramePr>
          <p:cNvPr id="114691" name="Object 2"/>
          <p:cNvGraphicFramePr>
            <a:graphicFrameLocks noChangeAspect="1"/>
          </p:cNvGraphicFramePr>
          <p:nvPr/>
        </p:nvGraphicFramePr>
        <p:xfrm>
          <a:off x="1908175" y="2349500"/>
          <a:ext cx="4933950" cy="1298575"/>
        </p:xfrm>
        <a:graphic>
          <a:graphicData uri="http://schemas.openxmlformats.org/presentationml/2006/ole">
            <mc:AlternateContent xmlns:mc="http://schemas.openxmlformats.org/markup-compatibility/2006">
              <mc:Choice xmlns:v="urn:schemas-microsoft-com:vml" Requires="v">
                <p:oleObj spid="_x0000_s28688" name="Equation" r:id="rId4" imgW="723460" imgH="190460" progId="Equation.3">
                  <p:embed/>
                </p:oleObj>
              </mc:Choice>
              <mc:Fallback>
                <p:oleObj name="Equation" r:id="rId4" imgW="723460" imgH="1904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2349500"/>
                        <a:ext cx="4933950" cy="1298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0899" name="Text Box 3"/>
          <p:cNvSpPr txBox="1">
            <a:spLocks noChangeArrowheads="1"/>
          </p:cNvSpPr>
          <p:nvPr/>
        </p:nvSpPr>
        <p:spPr bwMode="auto">
          <a:xfrm>
            <a:off x="468313" y="4292600"/>
            <a:ext cx="8459787" cy="1938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FFFFFF"/>
                </a:solidFill>
                <a:latin typeface="Arial" charset="0"/>
                <a:ea typeface="ＭＳ Ｐゴシック" charset="0"/>
                <a:cs typeface="Arial" charset="0"/>
              </a:defRPr>
            </a:lvl1pPr>
            <a:lvl2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FFFFFF"/>
                </a:solidFill>
                <a:latin typeface="Arial" charset="0"/>
                <a:ea typeface="ＭＳ Ｐゴシック" charset="0"/>
                <a:cs typeface="Arial" charset="0"/>
              </a:defRPr>
            </a:lvl2pPr>
            <a:lvl3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FFFFFF"/>
                </a:solidFill>
                <a:latin typeface="Arial" charset="0"/>
                <a:ea typeface="ＭＳ Ｐゴシック" charset="0"/>
                <a:cs typeface="Arial" charset="0"/>
              </a:defRPr>
            </a:lvl3pPr>
            <a:lvl4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FFFFFF"/>
                </a:solidFill>
                <a:latin typeface="Arial" charset="0"/>
                <a:ea typeface="ＭＳ Ｐゴシック" charset="0"/>
                <a:cs typeface="Arial" charset="0"/>
              </a:defRPr>
            </a:lvl4pPr>
            <a:lvl5pPr>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FFFFFF"/>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FFFFFF"/>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FFFFFF"/>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FFFFFF"/>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FFFFFF"/>
                </a:solidFill>
                <a:latin typeface="Arial" charset="0"/>
                <a:ea typeface="ＭＳ Ｐゴシック" charset="0"/>
                <a:cs typeface="Arial" charset="0"/>
              </a:defRPr>
            </a:lvl9pPr>
          </a:lstStyle>
          <a:p>
            <a:pPr algn="ctr">
              <a:spcBef>
                <a:spcPts val="1500"/>
              </a:spcBef>
              <a:defRPr/>
            </a:pPr>
            <a:r>
              <a:rPr lang="en-US" b="1" smtClean="0">
                <a:solidFill>
                  <a:srgbClr val="000099"/>
                </a:solidFill>
                <a:latin typeface="Tahoma" charset="0"/>
              </a:rPr>
              <a:t>Es.: se OD (densità ottica = 2 </a:t>
            </a:r>
          </a:p>
          <a:p>
            <a:pPr algn="ctr">
              <a:spcBef>
                <a:spcPts val="1500"/>
              </a:spcBef>
              <a:defRPr/>
            </a:pPr>
            <a:r>
              <a:rPr lang="en-US" b="1" smtClean="0">
                <a:solidFill>
                  <a:srgbClr val="000099"/>
                </a:solidFill>
                <a:latin typeface="Tahoma" charset="0"/>
              </a:rPr>
              <a:t> T= (10) </a:t>
            </a:r>
            <a:r>
              <a:rPr lang="en-US" b="1" baseline="30000" smtClean="0">
                <a:solidFill>
                  <a:srgbClr val="000099"/>
                </a:solidFill>
                <a:latin typeface="Tahoma" charset="0"/>
              </a:rPr>
              <a:t>-2</a:t>
            </a:r>
            <a:r>
              <a:rPr lang="en-US" b="1" smtClean="0">
                <a:solidFill>
                  <a:srgbClr val="000099"/>
                </a:solidFill>
                <a:latin typeface="Tahoma" charset="0"/>
              </a:rPr>
              <a:t> = 0,01</a:t>
            </a:r>
          </a:p>
          <a:p>
            <a:pPr algn="ctr">
              <a:spcBef>
                <a:spcPts val="1500"/>
              </a:spcBef>
              <a:defRPr/>
            </a:pPr>
            <a:r>
              <a:rPr lang="en-US" b="1" smtClean="0">
                <a:solidFill>
                  <a:srgbClr val="000099"/>
                </a:solidFill>
                <a:latin typeface="Tahoma" charset="0"/>
              </a:rPr>
              <a:t>L’occhiale trasmette l’1% della radiazione emessa dal Laser a quella specifica lunghezza d’onda</a:t>
            </a:r>
          </a:p>
        </p:txBody>
      </p:sp>
    </p:spTree>
    <p:extLst>
      <p:ext uri="{BB962C8B-B14F-4D97-AF65-F5344CB8AC3E}">
        <p14:creationId xmlns:p14="http://schemas.microsoft.com/office/powerpoint/2010/main" val="40734987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3"/>
          <p:cNvSpPr>
            <a:spLocks noGrp="1"/>
          </p:cNvSpPr>
          <p:nvPr>
            <p:ph type="ftr" sz="quarter" idx="10"/>
          </p:nvPr>
        </p:nvSpPr>
        <p:spPr/>
        <p:txBody>
          <a:bodyPr/>
          <a:lstStyle/>
          <a:p>
            <a:pPr>
              <a:defRPr/>
            </a:pPr>
            <a:r>
              <a:rPr lang="it-IT"/>
              <a:t>									</a:t>
            </a:r>
            <a:fld id="{BE6A25FF-A4B1-E448-A12B-419FC3AF94B0}" type="slidenum">
              <a:rPr lang="it-IT"/>
              <a:pPr>
                <a:defRPr/>
              </a:pPr>
              <a:t>29</a:t>
            </a:fld>
            <a:endParaRPr lang="it-IT"/>
          </a:p>
        </p:txBody>
      </p:sp>
      <p:pic>
        <p:nvPicPr>
          <p:cNvPr id="819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50875"/>
            <a:ext cx="8316912" cy="6205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84034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0"/>
          </p:nvPr>
        </p:nvSpPr>
        <p:spPr/>
        <p:txBody>
          <a:bodyPr/>
          <a:lstStyle/>
          <a:p>
            <a:pPr>
              <a:defRPr/>
            </a:pPr>
            <a:r>
              <a:rPr lang="it-IT"/>
              <a:t>									</a:t>
            </a:r>
            <a:fld id="{3A20A3F1-2C45-BE46-AF41-DF32C4FC220D}" type="slidenum">
              <a:rPr lang="it-IT"/>
              <a:pPr>
                <a:defRPr/>
              </a:pPr>
              <a:t>3</a:t>
            </a:fld>
            <a:endParaRPr lang="it-IT"/>
          </a:p>
        </p:txBody>
      </p:sp>
      <p:sp>
        <p:nvSpPr>
          <p:cNvPr id="6145" name="Rectangle 1"/>
          <p:cNvSpPr>
            <a:spLocks noGrp="1" noChangeArrowheads="1"/>
          </p:cNvSpPr>
          <p:nvPr>
            <p:ph type="title"/>
          </p:nvPr>
        </p:nvSpPr>
        <p:spPr>
          <a:xfrm>
            <a:off x="250825" y="214313"/>
            <a:ext cx="7705725" cy="2998787"/>
          </a:xfrm>
        </p:spPr>
        <p:txBody>
          <a:bodyPr>
            <a:normAutofit fontScale="90000"/>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100" dirty="0" smtClean="0">
                <a:solidFill>
                  <a:srgbClr val="FF0000"/>
                </a:solidFill>
                <a:latin typeface="Comic Sans MS"/>
                <a:cs typeface="Comic Sans MS"/>
              </a:rPr>
              <a:t>In principio..</a:t>
            </a:r>
            <a:r>
              <a:rPr lang="en-US" sz="3100" dirty="0" err="1" smtClean="0">
                <a:solidFill>
                  <a:srgbClr val="FF0000"/>
                </a:solidFill>
                <a:latin typeface="Comic Sans MS"/>
                <a:cs typeface="Comic Sans MS"/>
              </a:rPr>
              <a:t>Legge</a:t>
            </a:r>
            <a:r>
              <a:rPr lang="en-US" sz="3100" dirty="0" smtClean="0">
                <a:solidFill>
                  <a:srgbClr val="FF0000"/>
                </a:solidFill>
                <a:latin typeface="Comic Sans MS"/>
                <a:cs typeface="Comic Sans MS"/>
              </a:rPr>
              <a:t> 1/90</a:t>
            </a:r>
            <a:br>
              <a:rPr lang="en-US" sz="3100" dirty="0" smtClean="0">
                <a:solidFill>
                  <a:srgbClr val="FF0000"/>
                </a:solidFill>
                <a:latin typeface="Comic Sans MS"/>
                <a:cs typeface="Comic Sans MS"/>
              </a:rPr>
            </a:br>
            <a:r>
              <a:rPr lang="en-US" sz="4000" dirty="0" smtClean="0">
                <a:solidFill>
                  <a:srgbClr val="FF0000"/>
                </a:solidFill>
              </a:rPr>
              <a:t>….</a:t>
            </a:r>
            <a:r>
              <a:rPr lang="en-US" sz="3100" dirty="0" smtClean="0">
                <a:solidFill>
                  <a:srgbClr val="FF0000"/>
                </a:solidFill>
                <a:latin typeface="Comic Sans MS" charset="0"/>
              </a:rPr>
              <a:t>20 </a:t>
            </a:r>
            <a:r>
              <a:rPr lang="en-US" sz="3100" dirty="0" err="1" smtClean="0">
                <a:solidFill>
                  <a:srgbClr val="FF0000"/>
                </a:solidFill>
                <a:latin typeface="Comic Sans MS" charset="0"/>
              </a:rPr>
              <a:t>anni</a:t>
            </a:r>
            <a:r>
              <a:rPr lang="en-US" sz="3100" dirty="0" smtClean="0">
                <a:solidFill>
                  <a:srgbClr val="FF0000"/>
                </a:solidFill>
                <a:latin typeface="Comic Sans MS" charset="0"/>
              </a:rPr>
              <a:t> </a:t>
            </a:r>
            <a:r>
              <a:rPr lang="en-US" sz="3100" dirty="0" err="1" smtClean="0">
                <a:solidFill>
                  <a:srgbClr val="FF0000"/>
                </a:solidFill>
                <a:latin typeface="Comic Sans MS" charset="0"/>
              </a:rPr>
              <a:t>dopo</a:t>
            </a:r>
            <a:r>
              <a:rPr lang="en-US" sz="3100" dirty="0" smtClean="0">
                <a:solidFill>
                  <a:srgbClr val="FF0000"/>
                </a:solidFill>
                <a:latin typeface="Comic Sans MS" charset="0"/>
              </a:rPr>
              <a:t> </a:t>
            </a:r>
            <a:r>
              <a:rPr lang="en-US" sz="3100" b="1" dirty="0" smtClean="0">
                <a:solidFill>
                  <a:srgbClr val="FF0000"/>
                </a:solidFill>
                <a:effectLst/>
              </a:rPr>
              <a:t>(15 </a:t>
            </a:r>
            <a:r>
              <a:rPr lang="en-US" sz="3100" b="1" dirty="0" err="1" smtClean="0">
                <a:solidFill>
                  <a:srgbClr val="FF0000"/>
                </a:solidFill>
                <a:effectLst/>
              </a:rPr>
              <a:t>luglio</a:t>
            </a:r>
            <a:r>
              <a:rPr lang="en-US" sz="3100" b="1" dirty="0" smtClean="0">
                <a:solidFill>
                  <a:srgbClr val="FF0000"/>
                </a:solidFill>
                <a:effectLst/>
              </a:rPr>
              <a:t> 2011</a:t>
            </a:r>
            <a:r>
              <a:rPr lang="en-US" sz="2800" b="1" dirty="0" smtClean="0">
                <a:solidFill>
                  <a:srgbClr val="FF0000"/>
                </a:solidFill>
                <a:effectLst/>
              </a:rPr>
              <a:t>)</a:t>
            </a:r>
            <a:r>
              <a:rPr lang="en-US" sz="4000" b="1" dirty="0" smtClean="0">
                <a:solidFill>
                  <a:srgbClr val="000000"/>
                </a:solidFill>
                <a:effectLst/>
              </a:rPr>
              <a:t/>
            </a:r>
            <a:br>
              <a:rPr lang="en-US" sz="4000" b="1" dirty="0" smtClean="0">
                <a:solidFill>
                  <a:srgbClr val="000000"/>
                </a:solidFill>
                <a:effectLst/>
              </a:rPr>
            </a:br>
            <a:r>
              <a:rPr lang="en-US" sz="4000" dirty="0" smtClean="0">
                <a:solidFill>
                  <a:srgbClr val="FF0000"/>
                </a:solidFill>
                <a:latin typeface="Comic Sans MS" charset="0"/>
              </a:rPr>
              <a:t>…</a:t>
            </a:r>
            <a:r>
              <a:rPr lang="en-US" sz="2800" b="1" dirty="0" smtClean="0">
                <a:solidFill>
                  <a:srgbClr val="FF0000"/>
                </a:solidFill>
                <a:effectLst/>
              </a:rPr>
              <a:t>DEC. Min. </a:t>
            </a:r>
            <a:r>
              <a:rPr lang="en-US" sz="2800" b="1" dirty="0" err="1" smtClean="0">
                <a:solidFill>
                  <a:srgbClr val="FF0000"/>
                </a:solidFill>
                <a:effectLst/>
              </a:rPr>
              <a:t>Sviluppo</a:t>
            </a:r>
            <a:r>
              <a:rPr lang="en-US" sz="2800" b="1" dirty="0" smtClean="0">
                <a:solidFill>
                  <a:srgbClr val="FF0000"/>
                </a:solidFill>
                <a:effectLst/>
              </a:rPr>
              <a:t> </a:t>
            </a:r>
            <a:r>
              <a:rPr lang="en-US" sz="2800" b="1" dirty="0" err="1" smtClean="0">
                <a:solidFill>
                  <a:srgbClr val="FF0000"/>
                </a:solidFill>
                <a:effectLst/>
              </a:rPr>
              <a:t>Economico</a:t>
            </a:r>
            <a:r>
              <a:rPr lang="en-US" sz="2800" b="1" dirty="0" smtClean="0">
                <a:solidFill>
                  <a:srgbClr val="FF0000"/>
                </a:solidFill>
                <a:effectLst/>
              </a:rPr>
              <a:t>  n. 110/2011</a:t>
            </a:r>
            <a:br>
              <a:rPr lang="en-US" sz="2800" b="1" dirty="0" smtClean="0">
                <a:solidFill>
                  <a:srgbClr val="FF0000"/>
                </a:solidFill>
                <a:effectLst/>
              </a:rPr>
            </a:br>
            <a:r>
              <a:rPr lang="en-US" sz="2800" b="1" dirty="0" err="1" smtClean="0">
                <a:solidFill>
                  <a:srgbClr val="000090"/>
                </a:solidFill>
                <a:effectLst/>
              </a:rPr>
              <a:t>Recepito</a:t>
            </a:r>
            <a:r>
              <a:rPr lang="en-US" sz="2800" b="1" dirty="0" smtClean="0">
                <a:solidFill>
                  <a:srgbClr val="FF0000"/>
                </a:solidFill>
                <a:effectLst/>
              </a:rPr>
              <a:t> RT </a:t>
            </a:r>
            <a:br>
              <a:rPr lang="en-US" sz="2800" b="1" dirty="0" smtClean="0">
                <a:solidFill>
                  <a:srgbClr val="FF0000"/>
                </a:solidFill>
                <a:effectLst/>
              </a:rPr>
            </a:br>
            <a:r>
              <a:rPr lang="en-US" sz="2800" b="1" dirty="0" err="1" smtClean="0">
                <a:solidFill>
                  <a:srgbClr val="FF0000"/>
                </a:solidFill>
                <a:effectLst/>
              </a:rPr>
              <a:t>Legge</a:t>
            </a:r>
            <a:r>
              <a:rPr lang="en-US" sz="2800" b="1" dirty="0" smtClean="0">
                <a:solidFill>
                  <a:srgbClr val="FF0000"/>
                </a:solidFill>
                <a:effectLst/>
              </a:rPr>
              <a:t> </a:t>
            </a:r>
            <a:r>
              <a:rPr lang="en-US" sz="2800" b="1" dirty="0" err="1" smtClean="0">
                <a:solidFill>
                  <a:srgbClr val="FF0000"/>
                </a:solidFill>
                <a:effectLst/>
              </a:rPr>
              <a:t>regionale</a:t>
            </a:r>
            <a:r>
              <a:rPr lang="en-US" sz="2800" b="1" dirty="0" smtClean="0">
                <a:solidFill>
                  <a:srgbClr val="FF0000"/>
                </a:solidFill>
                <a:effectLst/>
              </a:rPr>
              <a:t> 17 </a:t>
            </a:r>
            <a:r>
              <a:rPr lang="en-US" sz="2800" b="1" dirty="0" err="1" smtClean="0">
                <a:solidFill>
                  <a:srgbClr val="FF0000"/>
                </a:solidFill>
                <a:effectLst/>
              </a:rPr>
              <a:t>luglio</a:t>
            </a:r>
            <a:r>
              <a:rPr lang="en-US" sz="2800" b="1" dirty="0" smtClean="0">
                <a:solidFill>
                  <a:srgbClr val="FF0000"/>
                </a:solidFill>
                <a:effectLst/>
              </a:rPr>
              <a:t> 2013, n. 38</a:t>
            </a:r>
            <a:br>
              <a:rPr lang="en-US" sz="2800" b="1" dirty="0" smtClean="0">
                <a:solidFill>
                  <a:srgbClr val="FF0000"/>
                </a:solidFill>
                <a:effectLst/>
              </a:rPr>
            </a:br>
            <a:r>
              <a:rPr lang="en-US" sz="2800" b="1" dirty="0" smtClean="0">
                <a:solidFill>
                  <a:srgbClr val="FF0000"/>
                </a:solidFill>
                <a:effectLst/>
              </a:rPr>
              <a:t/>
            </a:r>
            <a:br>
              <a:rPr lang="en-US" sz="2800" b="1" dirty="0" smtClean="0">
                <a:solidFill>
                  <a:srgbClr val="FF0000"/>
                </a:solidFill>
                <a:effectLst/>
              </a:rPr>
            </a:br>
            <a:r>
              <a:rPr lang="it-IT" sz="2800" b="1" dirty="0" smtClean="0">
                <a:solidFill>
                  <a:srgbClr val="FF0000"/>
                </a:solidFill>
                <a:effectLst/>
              </a:rPr>
              <a:t>DM 206/2015 </a:t>
            </a:r>
            <a:r>
              <a:rPr lang="en-US" sz="2800" b="1" dirty="0" smtClean="0">
                <a:solidFill>
                  <a:srgbClr val="FF0000"/>
                </a:solidFill>
                <a:effectLst/>
              </a:rPr>
              <a:t/>
            </a:r>
            <a:br>
              <a:rPr lang="en-US" sz="2800" b="1" dirty="0" smtClean="0">
                <a:solidFill>
                  <a:srgbClr val="FF0000"/>
                </a:solidFill>
                <a:effectLst/>
              </a:rPr>
            </a:br>
            <a:endParaRPr lang="en-US" sz="2800" b="1" dirty="0" smtClean="0">
              <a:solidFill>
                <a:srgbClr val="FF0000"/>
              </a:solidFill>
              <a:effectLs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413" y="0"/>
            <a:ext cx="1779587" cy="184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7" name="Text Box 3"/>
          <p:cNvSpPr txBox="1">
            <a:spLocks noChangeArrowheads="1"/>
          </p:cNvSpPr>
          <p:nvPr/>
        </p:nvSpPr>
        <p:spPr bwMode="auto">
          <a:xfrm>
            <a:off x="395288" y="3213100"/>
            <a:ext cx="8066087" cy="335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charset="0"/>
                <a:ea typeface="ＭＳ Ｐゴシック" charset="0"/>
                <a:cs typeface="Arial" charset="0"/>
              </a:defRPr>
            </a:lvl1pPr>
            <a:lvl2pPr>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charset="0"/>
                <a:ea typeface="ＭＳ Ｐゴシック" charset="0"/>
                <a:cs typeface="Arial" charset="0"/>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charset="0"/>
                <a:ea typeface="ＭＳ Ｐゴシック" charset="0"/>
                <a:cs typeface="Arial" charset="0"/>
              </a:defRPr>
            </a:lvl3pPr>
            <a:lvl4pPr>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charset="0"/>
                <a:ea typeface="ＭＳ Ｐゴシック" charset="0"/>
                <a:cs typeface="Arial" charset="0"/>
              </a:defRPr>
            </a:lvl4pPr>
            <a:lvl5pPr>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FFFFFF"/>
                </a:solidFill>
                <a:latin typeface="Arial" charset="0"/>
                <a:ea typeface="ＭＳ Ｐゴシック" charset="0"/>
                <a:cs typeface="Arial" charset="0"/>
              </a:defRPr>
            </a:lvl9pPr>
          </a:lstStyle>
          <a:p>
            <a:pPr algn="just">
              <a:defRPr/>
            </a:pPr>
            <a:r>
              <a:rPr lang="en-US" sz="2000" b="1" dirty="0" smtClean="0">
                <a:solidFill>
                  <a:srgbClr val="FF0000"/>
                </a:solidFill>
                <a:latin typeface="Tahoma" charset="0"/>
                <a:cs typeface="Arial Unicode MS" charset="0"/>
              </a:rPr>
              <a:t>… </a:t>
            </a:r>
            <a:r>
              <a:rPr lang="en-US" sz="2000" b="1" dirty="0" smtClean="0">
                <a:solidFill>
                  <a:srgbClr val="000090"/>
                </a:solidFill>
                <a:latin typeface="Comic Sans MS" charset="0"/>
                <a:cs typeface="Arial Unicode MS" charset="0"/>
              </a:rPr>
              <a:t>SCHEDE TECNICO–INFORMATIVE RECANTI LE CARATTERISTICHE “</a:t>
            </a:r>
            <a:r>
              <a:rPr lang="en-US" sz="2000" b="1" i="1" dirty="0" smtClean="0">
                <a:solidFill>
                  <a:srgbClr val="000090"/>
                </a:solidFill>
                <a:latin typeface="Comic Sans MS" charset="0"/>
                <a:cs typeface="Arial Unicode MS" charset="0"/>
              </a:rPr>
              <a:t>TECNICO–DINAMICHE”,</a:t>
            </a:r>
          </a:p>
          <a:p>
            <a:pPr algn="just">
              <a:defRPr/>
            </a:pPr>
            <a:endParaRPr lang="en-US" sz="2000" b="1" dirty="0" smtClean="0">
              <a:solidFill>
                <a:srgbClr val="000090"/>
              </a:solidFill>
              <a:latin typeface="Comic Sans MS" charset="0"/>
              <a:cs typeface="Arial Unicode MS" charset="0"/>
            </a:endParaRPr>
          </a:p>
          <a:p>
            <a:pPr algn="just">
              <a:defRPr/>
            </a:pPr>
            <a:r>
              <a:rPr lang="en-US" sz="2000" b="1" dirty="0" smtClean="0">
                <a:solidFill>
                  <a:srgbClr val="000090"/>
                </a:solidFill>
                <a:latin typeface="Comic Sans MS" charset="0"/>
                <a:cs typeface="Arial Unicode MS" charset="0"/>
              </a:rPr>
              <a:t> I MECCANISMI DI REGOLAZIONE,  LE MODALITA’ DI ESERCIZIO  E DI APPLICAZIONE</a:t>
            </a:r>
          </a:p>
          <a:p>
            <a:pPr algn="just">
              <a:defRPr/>
            </a:pPr>
            <a:endParaRPr lang="en-US" sz="2000" b="1" dirty="0" smtClean="0">
              <a:solidFill>
                <a:srgbClr val="000090"/>
              </a:solidFill>
              <a:latin typeface="Comic Sans MS" charset="0"/>
              <a:cs typeface="Arial Unicode MS" charset="0"/>
            </a:endParaRPr>
          </a:p>
          <a:p>
            <a:pPr algn="just">
              <a:defRPr/>
            </a:pPr>
            <a:r>
              <a:rPr lang="en-US" sz="2000" b="1" dirty="0" smtClean="0">
                <a:solidFill>
                  <a:srgbClr val="000090"/>
                </a:solidFill>
                <a:latin typeface="Comic Sans MS" charset="0"/>
                <a:cs typeface="Arial Unicode MS" charset="0"/>
              </a:rPr>
              <a:t> E LE CAUTELE D’USO DEGLI APPARECCHI   ELETTROMECCANICI PER USO ESTETICO</a:t>
            </a:r>
            <a:r>
              <a:rPr lang="en-US" b="1" dirty="0" smtClean="0">
                <a:solidFill>
                  <a:srgbClr val="000090"/>
                </a:solidFill>
                <a:latin typeface="Comic Sans MS" charset="0"/>
                <a:cs typeface="Arial Unicode MS" charset="0"/>
              </a:rPr>
              <a:t> …</a:t>
            </a:r>
          </a:p>
          <a:p>
            <a:pPr algn="just">
              <a:defRPr/>
            </a:pPr>
            <a:endParaRPr lang="en-US" b="1" dirty="0" smtClean="0">
              <a:solidFill>
                <a:srgbClr val="000090"/>
              </a:solidFill>
              <a:latin typeface="Comic Sans MS" charset="0"/>
              <a:cs typeface="Arial Unicode MS" charset="0"/>
            </a:endParaRPr>
          </a:p>
          <a:p>
            <a:pPr algn="just">
              <a:defRPr/>
            </a:pPr>
            <a:r>
              <a:rPr lang="en-US" b="1" dirty="0" smtClean="0">
                <a:solidFill>
                  <a:srgbClr val="000000"/>
                </a:solidFill>
                <a:latin typeface="Comic Sans MS" charset="0"/>
                <a:cs typeface="Arial Unicode MS" charset="0"/>
              </a:rPr>
              <a:t>…</a:t>
            </a:r>
          </a:p>
        </p:txBody>
      </p:sp>
    </p:spTree>
    <p:extLst>
      <p:ext uri="{BB962C8B-B14F-4D97-AF65-F5344CB8AC3E}">
        <p14:creationId xmlns:p14="http://schemas.microsoft.com/office/powerpoint/2010/main" val="20456134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6"/>
          <p:cNvSpPr>
            <a:spLocks noGrp="1"/>
          </p:cNvSpPr>
          <p:nvPr>
            <p:ph type="ftr" sz="quarter" idx="10"/>
          </p:nvPr>
        </p:nvSpPr>
        <p:spPr/>
        <p:txBody>
          <a:bodyPr/>
          <a:lstStyle/>
          <a:p>
            <a:pPr>
              <a:defRPr/>
            </a:pPr>
            <a:r>
              <a:rPr lang="it-IT"/>
              <a:t>									</a:t>
            </a:r>
            <a:fld id="{6E78CC5E-C935-BE48-A88F-9C1FE8470F7D}" type="slidenum">
              <a:rPr lang="it-IT"/>
              <a:pPr>
                <a:defRPr/>
              </a:pPr>
              <a:t>30</a:t>
            </a:fld>
            <a:endParaRPr lang="it-IT"/>
          </a:p>
        </p:txBody>
      </p:sp>
      <p:sp>
        <p:nvSpPr>
          <p:cNvPr id="82945" name="Rectangle 1"/>
          <p:cNvSpPr>
            <a:spLocks noGrp="1" noChangeArrowheads="1"/>
          </p:cNvSpPr>
          <p:nvPr>
            <p:ph type="title"/>
          </p:nvPr>
        </p:nvSpPr>
        <p:spPr>
          <a:xfrm>
            <a:off x="457200" y="765175"/>
            <a:ext cx="8229600" cy="911225"/>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mtClean="0">
                <a:solidFill>
                  <a:srgbClr val="000099"/>
                </a:solidFill>
              </a:rPr>
              <a:t>Esempi di danni oculari da laser</a:t>
            </a:r>
          </a:p>
        </p:txBody>
      </p:sp>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93875"/>
            <a:ext cx="3937000" cy="3219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9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989138"/>
            <a:ext cx="4038600" cy="469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9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357563"/>
            <a:ext cx="3995737" cy="3214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9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5532438"/>
            <a:ext cx="4038600" cy="379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0222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it-IT"/>
              <a:t>									</a:t>
            </a:r>
            <a:fld id="{7CCBC3DB-4818-3B48-BD5C-51E5B7B778CF}" type="slidenum">
              <a:rPr lang="it-IT"/>
              <a:pPr>
                <a:defRPr/>
              </a:pPr>
              <a:t>31</a:t>
            </a:fld>
            <a:endParaRPr lang="it-IT"/>
          </a:p>
        </p:txBody>
      </p:sp>
      <p:sp>
        <p:nvSpPr>
          <p:cNvPr id="83969" name="Rectangle 1"/>
          <p:cNvSpPr>
            <a:spLocks noGrp="1" noChangeArrowheads="1"/>
          </p:cNvSpPr>
          <p:nvPr>
            <p:ph type="title"/>
          </p:nvPr>
        </p:nvSpPr>
        <p:spPr>
          <a:xfrm>
            <a:off x="457200" y="765175"/>
            <a:ext cx="8229600" cy="911225"/>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4000" dirty="0" smtClean="0">
                <a:solidFill>
                  <a:srgbClr val="FF0000"/>
                </a:solidFill>
                <a:effectLst>
                  <a:outerShdw blurRad="38100" dist="38100" dir="2700000" algn="tl">
                    <a:srgbClr val="000000"/>
                  </a:outerShdw>
                </a:effectLst>
              </a:rPr>
              <a:t>Principali cause degli incidenti laser</a:t>
            </a:r>
          </a:p>
        </p:txBody>
      </p:sp>
      <p:sp>
        <p:nvSpPr>
          <p:cNvPr id="83970" name="Rectangle 2"/>
          <p:cNvSpPr>
            <a:spLocks noGrp="1" noChangeArrowheads="1"/>
          </p:cNvSpPr>
          <p:nvPr>
            <p:ph type="body" idx="1"/>
          </p:nvPr>
        </p:nvSpPr>
        <p:spPr>
          <a:xfrm>
            <a:off x="457200" y="1905000"/>
            <a:ext cx="8229600" cy="4214813"/>
          </a:xfrm>
        </p:spPr>
        <p:txBody>
          <a:bodyPr/>
          <a:lstStyle/>
          <a:p>
            <a:pPr marL="341313" indent="-341313" eaLnBrk="1" hangingPunct="1">
              <a:buClr>
                <a:srgbClr val="FFCC00"/>
              </a:buClr>
              <a:buSzPct val="120000"/>
              <a:buFont typeface="Tahoma"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dirty="0" smtClean="0">
              <a:effectLst>
                <a:outerShdw blurRad="38100" dist="38100" dir="2700000" algn="tl">
                  <a:srgbClr val="000000"/>
                </a:outerShdw>
              </a:effectLst>
            </a:endParaRPr>
          </a:p>
          <a:p>
            <a:pPr marL="341313" indent="-341313" eaLnBrk="1" hangingPunct="1">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dirty="0" smtClean="0">
                <a:solidFill>
                  <a:srgbClr val="FF0000"/>
                </a:solidFill>
                <a:effectLst>
                  <a:outerShdw blurRad="38100" dist="38100" dir="2700000" algn="tl">
                    <a:srgbClr val="000000"/>
                  </a:outerShdw>
                </a:effectLst>
              </a:rPr>
              <a:t>Occhiali protettivi (disponibili) non usati</a:t>
            </a:r>
          </a:p>
          <a:p>
            <a:pPr marL="341313" indent="-341313" eaLnBrk="1" hangingPunct="1">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dirty="0" smtClean="0">
                <a:solidFill>
                  <a:srgbClr val="FF0000"/>
                </a:solidFill>
                <a:effectLst>
                  <a:outerShdw blurRad="38100" dist="38100" dir="2700000" algn="tl">
                    <a:srgbClr val="000000"/>
                  </a:outerShdw>
                </a:effectLst>
              </a:rPr>
              <a:t>Scorretta scelta degli occhiali</a:t>
            </a:r>
          </a:p>
          <a:p>
            <a:pPr marL="341313" indent="-341313" eaLnBrk="1" hangingPunct="1">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dirty="0" smtClean="0">
                <a:solidFill>
                  <a:srgbClr val="FF0000"/>
                </a:solidFill>
                <a:effectLst>
                  <a:outerShdw blurRad="38100" dist="38100" dir="2700000" algn="tl">
                    <a:srgbClr val="000000"/>
                  </a:outerShdw>
                </a:effectLst>
              </a:rPr>
              <a:t>Occhiali danneggiati</a:t>
            </a:r>
          </a:p>
          <a:p>
            <a:pPr marL="341313" indent="-341313" eaLnBrk="1" hangingPunct="1">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dirty="0" smtClean="0">
                <a:solidFill>
                  <a:srgbClr val="FF0000"/>
                </a:solidFill>
                <a:effectLst>
                  <a:outerShdw blurRad="38100" dist="38100" dir="2700000" algn="tl">
                    <a:srgbClr val="000000"/>
                  </a:outerShdw>
                </a:effectLst>
              </a:rPr>
              <a:t>Malfunzionamento/scorretto uso strumentario</a:t>
            </a:r>
          </a:p>
          <a:p>
            <a:pPr marL="341313" indent="-341313" eaLnBrk="1" hangingPunct="1">
              <a:buClr>
                <a:srgbClr val="FFCC00"/>
              </a:buClr>
              <a:buSzPct val="120000"/>
              <a:buFont typeface="Tahoma"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dirty="0" smtClean="0">
              <a:solidFill>
                <a:srgbClr val="FF0000"/>
              </a:solidFill>
              <a:effectLst>
                <a:outerShdw blurRad="38100" dist="38100" dir="2700000" algn="tl">
                  <a:srgbClr val="000000"/>
                </a:outerShdw>
              </a:effectLst>
            </a:endParaRPr>
          </a:p>
        </p:txBody>
      </p:sp>
    </p:spTree>
    <p:extLst>
      <p:ext uri="{BB962C8B-B14F-4D97-AF65-F5344CB8AC3E}">
        <p14:creationId xmlns:p14="http://schemas.microsoft.com/office/powerpoint/2010/main" val="22662604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it-IT"/>
              <a:t>									</a:t>
            </a:r>
            <a:fld id="{7764BFE3-AB0F-F644-87BE-E6AB4CAEC100}" type="slidenum">
              <a:rPr lang="it-IT"/>
              <a:pPr>
                <a:defRPr/>
              </a:pPr>
              <a:t>32</a:t>
            </a:fld>
            <a:endParaRPr lang="it-IT"/>
          </a:p>
        </p:txBody>
      </p:sp>
      <p:sp>
        <p:nvSpPr>
          <p:cNvPr id="84993" name="Rectangle 1"/>
          <p:cNvSpPr>
            <a:spLocks noGrp="1" noChangeArrowheads="1"/>
          </p:cNvSpPr>
          <p:nvPr>
            <p:ph type="title"/>
          </p:nvPr>
        </p:nvSpPr>
        <p:spPr>
          <a:xfrm>
            <a:off x="457200" y="765175"/>
            <a:ext cx="8229600" cy="911225"/>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dirty="0" smtClean="0">
                <a:solidFill>
                  <a:srgbClr val="FF0000"/>
                </a:solidFill>
                <a:effectLst>
                  <a:outerShdw blurRad="38100" dist="38100" dir="2700000" algn="tl">
                    <a:srgbClr val="000000"/>
                  </a:outerShdw>
                </a:effectLst>
              </a:rPr>
              <a:t>Cosa non fare mai</a:t>
            </a:r>
          </a:p>
        </p:txBody>
      </p:sp>
      <p:sp>
        <p:nvSpPr>
          <p:cNvPr id="84994" name="Rectangle 2"/>
          <p:cNvSpPr>
            <a:spLocks noGrp="1" noChangeArrowheads="1"/>
          </p:cNvSpPr>
          <p:nvPr>
            <p:ph type="body" idx="1"/>
          </p:nvPr>
        </p:nvSpPr>
        <p:spPr>
          <a:xfrm>
            <a:off x="457200" y="1905000"/>
            <a:ext cx="8229600" cy="4114800"/>
          </a:xfrm>
        </p:spPr>
        <p:txBody>
          <a:bodyPr/>
          <a:lstStyle/>
          <a:p>
            <a:pPr algn="ctr" eaLnBrk="1" hangingPunct="1">
              <a:tabLst>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dirty="0" smtClean="0">
                <a:solidFill>
                  <a:srgbClr val="FF0000"/>
                </a:solidFill>
                <a:effectLst>
                  <a:outerShdw blurRad="38100" dist="38100" dir="2700000" algn="tl">
                    <a:srgbClr val="000000"/>
                  </a:outerShdw>
                </a:effectLst>
              </a:rPr>
              <a:t>Non usare mai occhiali di protezione Laser (singola lunghezza d’onda) per sistemi a luce pulsata!!! (occorrono occhiali specifici per lunghezza d’onda multipla)</a:t>
            </a:r>
          </a:p>
        </p:txBody>
      </p:sp>
    </p:spTree>
    <p:extLst>
      <p:ext uri="{BB962C8B-B14F-4D97-AF65-F5344CB8AC3E}">
        <p14:creationId xmlns:p14="http://schemas.microsoft.com/office/powerpoint/2010/main" val="31542405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0507" y="171361"/>
            <a:ext cx="8474868" cy="3416320"/>
          </a:xfrm>
          <a:prstGeom prst="rect">
            <a:avLst/>
          </a:prstGeom>
        </p:spPr>
        <p:txBody>
          <a:bodyPr wrap="square">
            <a:spAutoFit/>
          </a:bodyPr>
          <a:lstStyle/>
          <a:p>
            <a:pPr algn="ctr"/>
            <a:r>
              <a:rPr lang="it-IT" sz="5400" b="1" dirty="0">
                <a:solidFill>
                  <a:srgbClr val="0432FF"/>
                </a:solidFill>
                <a:ea typeface="ＭＳ 明朝" charset="-128"/>
              </a:rPr>
              <a:t>T</a:t>
            </a:r>
            <a:r>
              <a:rPr lang="it-IT" sz="5400" b="1" dirty="0" smtClean="0">
                <a:solidFill>
                  <a:srgbClr val="0432FF"/>
                </a:solidFill>
                <a:ea typeface="ＭＳ 明朝" charset="-128"/>
              </a:rPr>
              <a:t>rattamento </a:t>
            </a:r>
            <a:r>
              <a:rPr lang="it-IT" sz="5400" b="1" dirty="0">
                <a:solidFill>
                  <a:srgbClr val="0432FF"/>
                </a:solidFill>
                <a:ea typeface="ＭＳ 明朝" charset="-128"/>
              </a:rPr>
              <a:t>di calore tramite l’emissione </a:t>
            </a:r>
            <a:endParaRPr lang="it-IT" sz="5400" b="1" dirty="0" smtClean="0">
              <a:solidFill>
                <a:srgbClr val="0432FF"/>
              </a:solidFill>
              <a:ea typeface="ＭＳ 明朝" charset="-128"/>
            </a:endParaRPr>
          </a:p>
          <a:p>
            <a:pPr algn="ctr"/>
            <a:r>
              <a:rPr lang="it-IT" sz="5400" b="1" dirty="0" smtClean="0">
                <a:solidFill>
                  <a:srgbClr val="0432FF"/>
                </a:solidFill>
                <a:ea typeface="ＭＳ 明朝" charset="-128"/>
              </a:rPr>
              <a:t>di </a:t>
            </a:r>
            <a:r>
              <a:rPr lang="it-IT" sz="5400" b="1" dirty="0">
                <a:solidFill>
                  <a:srgbClr val="0432FF"/>
                </a:solidFill>
                <a:ea typeface="ＭＳ 明朝" charset="-128"/>
              </a:rPr>
              <a:t>onde elettromagnetiche a radiofrequenza</a:t>
            </a:r>
            <a:r>
              <a:rPr lang="it-IT" sz="5400" b="1" dirty="0">
                <a:solidFill>
                  <a:srgbClr val="0432FF"/>
                </a:solidFill>
              </a:rPr>
              <a:t> </a:t>
            </a:r>
          </a:p>
        </p:txBody>
      </p:sp>
      <p:pic>
        <p:nvPicPr>
          <p:cNvPr id="3" name="Immagine 2"/>
          <p:cNvPicPr>
            <a:picLocks noChangeAspect="1"/>
          </p:cNvPicPr>
          <p:nvPr/>
        </p:nvPicPr>
        <p:blipFill>
          <a:blip r:embed="rId2"/>
          <a:stretch>
            <a:fillRect/>
          </a:stretch>
        </p:blipFill>
        <p:spPr>
          <a:xfrm>
            <a:off x="4562475" y="3587681"/>
            <a:ext cx="4152900" cy="3114675"/>
          </a:xfrm>
          <a:prstGeom prst="rect">
            <a:avLst/>
          </a:prstGeom>
        </p:spPr>
      </p:pic>
      <p:pic>
        <p:nvPicPr>
          <p:cNvPr id="5" name="Immagine 4"/>
          <p:cNvPicPr>
            <a:picLocks noChangeAspect="1"/>
          </p:cNvPicPr>
          <p:nvPr/>
        </p:nvPicPr>
        <p:blipFill>
          <a:blip r:embed="rId3"/>
          <a:stretch>
            <a:fillRect/>
          </a:stretch>
        </p:blipFill>
        <p:spPr>
          <a:xfrm>
            <a:off x="357188" y="3483631"/>
            <a:ext cx="3154362" cy="3154362"/>
          </a:xfrm>
          <a:prstGeom prst="rect">
            <a:avLst/>
          </a:prstGeom>
        </p:spPr>
      </p:pic>
    </p:spTree>
    <p:extLst>
      <p:ext uri="{BB962C8B-B14F-4D97-AF65-F5344CB8AC3E}">
        <p14:creationId xmlns:p14="http://schemas.microsoft.com/office/powerpoint/2010/main" val="14242689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5536406" y="3131463"/>
            <a:ext cx="3429000" cy="3035300"/>
          </a:xfrm>
          <a:prstGeom prst="rect">
            <a:avLst/>
          </a:prstGeom>
        </p:spPr>
      </p:pic>
      <p:sp>
        <p:nvSpPr>
          <p:cNvPr id="3" name="Rettangolo 2"/>
          <p:cNvSpPr/>
          <p:nvPr/>
        </p:nvSpPr>
        <p:spPr>
          <a:xfrm>
            <a:off x="235744" y="215384"/>
            <a:ext cx="8886878" cy="1077218"/>
          </a:xfrm>
          <a:prstGeom prst="rect">
            <a:avLst/>
          </a:prstGeom>
        </p:spPr>
        <p:txBody>
          <a:bodyPr wrap="square">
            <a:spAutoFit/>
          </a:bodyPr>
          <a:lstStyle/>
          <a:p>
            <a:pPr algn="just">
              <a:spcAft>
                <a:spcPts val="0"/>
              </a:spcAft>
            </a:pPr>
            <a:r>
              <a:rPr lang="it-IT" sz="3200" b="1" dirty="0">
                <a:solidFill>
                  <a:srgbClr val="0432FF"/>
                </a:solidFill>
                <a:ea typeface="ＭＳ 明朝" charset="-128"/>
                <a:cs typeface="Times New Roman" charset="0"/>
              </a:rPr>
              <a:t>Il trattamento a radiofrequenza in </a:t>
            </a:r>
            <a:r>
              <a:rPr lang="it-IT" sz="3200" b="1" dirty="0" smtClean="0">
                <a:solidFill>
                  <a:srgbClr val="0432FF"/>
                </a:solidFill>
                <a:ea typeface="ＭＳ 明朝" charset="-128"/>
                <a:cs typeface="Times New Roman" charset="0"/>
              </a:rPr>
              <a:t>MEDICINA estetica</a:t>
            </a:r>
            <a:endParaRPr lang="it-IT" sz="3200" dirty="0">
              <a:solidFill>
                <a:srgbClr val="0432FF"/>
              </a:solidFill>
              <a:effectLst/>
              <a:ea typeface="ＭＳ 明朝" charset="-128"/>
              <a:cs typeface="Times New Roman" charset="0"/>
            </a:endParaRPr>
          </a:p>
        </p:txBody>
      </p:sp>
      <p:sp>
        <p:nvSpPr>
          <p:cNvPr id="4" name="Rettangolo 3"/>
          <p:cNvSpPr/>
          <p:nvPr/>
        </p:nvSpPr>
        <p:spPr>
          <a:xfrm>
            <a:off x="235744" y="1001395"/>
            <a:ext cx="8729662" cy="5355312"/>
          </a:xfrm>
          <a:prstGeom prst="rect">
            <a:avLst/>
          </a:prstGeom>
        </p:spPr>
        <p:txBody>
          <a:bodyPr wrap="square">
            <a:spAutoFit/>
          </a:bodyPr>
          <a:lstStyle/>
          <a:p>
            <a:pPr algn="just"/>
            <a:r>
              <a:rPr lang="it-IT" sz="3000" dirty="0">
                <a:solidFill>
                  <a:srgbClr val="0432FF"/>
                </a:solidFill>
                <a:ea typeface="ＭＳ 明朝" charset="-128"/>
              </a:rPr>
              <a:t>Le apparecchiature a radiofrequenza in ambito estetico </a:t>
            </a:r>
            <a:endParaRPr lang="it-IT" sz="3000" dirty="0" smtClean="0">
              <a:solidFill>
                <a:srgbClr val="0432FF"/>
              </a:solidFill>
              <a:ea typeface="ＭＳ 明朝" charset="-128"/>
            </a:endParaRPr>
          </a:p>
          <a:p>
            <a:pPr algn="just"/>
            <a:endParaRPr lang="it-IT" sz="1400" dirty="0">
              <a:solidFill>
                <a:srgbClr val="0432FF"/>
              </a:solidFill>
              <a:ea typeface="ＭＳ 明朝" charset="-128"/>
            </a:endParaRPr>
          </a:p>
          <a:p>
            <a:pPr marL="398463" indent="-398463" algn="just">
              <a:buFont typeface="Wingdings" charset="2"/>
              <a:buChar char="§"/>
            </a:pPr>
            <a:r>
              <a:rPr lang="it-IT" sz="3200" dirty="0" smtClean="0">
                <a:solidFill>
                  <a:srgbClr val="0432FF"/>
                </a:solidFill>
                <a:ea typeface="ＭＳ 明朝" charset="-128"/>
              </a:rPr>
              <a:t>Sono nate per contrastare </a:t>
            </a:r>
            <a:r>
              <a:rPr lang="it-IT" sz="3200" dirty="0">
                <a:solidFill>
                  <a:srgbClr val="0432FF"/>
                </a:solidFill>
                <a:ea typeface="ＭＳ 明朝" charset="-128"/>
              </a:rPr>
              <a:t>l’invecchiamento </a:t>
            </a:r>
            <a:r>
              <a:rPr lang="it-IT" sz="3200" dirty="0" smtClean="0">
                <a:solidFill>
                  <a:srgbClr val="0432FF"/>
                </a:solidFill>
                <a:ea typeface="ＭＳ 明朝" charset="-128"/>
              </a:rPr>
              <a:t>da uso intensivo di U.V. artificiali.</a:t>
            </a:r>
          </a:p>
          <a:p>
            <a:pPr algn="just"/>
            <a:endParaRPr lang="it-IT" sz="1200" dirty="0">
              <a:solidFill>
                <a:srgbClr val="0432FF"/>
              </a:solidFill>
              <a:ea typeface="ＭＳ 明朝" charset="-128"/>
            </a:endParaRPr>
          </a:p>
          <a:p>
            <a:pPr marL="398463" indent="-398463" algn="just">
              <a:buFont typeface="Wingdings" charset="2"/>
              <a:buChar char="§"/>
            </a:pPr>
            <a:r>
              <a:rPr lang="it-IT" sz="3200" i="1" dirty="0" smtClean="0">
                <a:solidFill>
                  <a:srgbClr val="0432FF"/>
                </a:solidFill>
              </a:rPr>
              <a:t>Il </a:t>
            </a:r>
            <a:r>
              <a:rPr lang="it-IT" sz="3200" b="1" i="1" dirty="0" smtClean="0">
                <a:solidFill>
                  <a:srgbClr val="0432FF"/>
                </a:solidFill>
              </a:rPr>
              <a:t>collagene</a:t>
            </a:r>
            <a:r>
              <a:rPr lang="it-IT" sz="3200" i="1" dirty="0" smtClean="0">
                <a:solidFill>
                  <a:srgbClr val="0432FF"/>
                </a:solidFill>
              </a:rPr>
              <a:t> </a:t>
            </a:r>
            <a:r>
              <a:rPr lang="it-IT" sz="3200" i="1" dirty="0">
                <a:solidFill>
                  <a:srgbClr val="0432FF"/>
                </a:solidFill>
              </a:rPr>
              <a:t>viene scaldato </a:t>
            </a:r>
            <a:endParaRPr lang="it-IT" sz="3200" i="1" dirty="0" smtClean="0">
              <a:solidFill>
                <a:srgbClr val="0432FF"/>
              </a:solidFill>
            </a:endParaRPr>
          </a:p>
          <a:p>
            <a:pPr marL="398463" algn="just"/>
            <a:r>
              <a:rPr lang="it-IT" sz="3200" i="1" dirty="0" smtClean="0">
                <a:solidFill>
                  <a:srgbClr val="0432FF"/>
                </a:solidFill>
              </a:rPr>
              <a:t>alla temperatura e per il </a:t>
            </a:r>
          </a:p>
          <a:p>
            <a:pPr marL="398463" algn="just"/>
            <a:r>
              <a:rPr lang="it-IT" sz="3200" i="1" dirty="0" smtClean="0">
                <a:solidFill>
                  <a:srgbClr val="0432FF"/>
                </a:solidFill>
              </a:rPr>
              <a:t>tempo giusti. Le fibre </a:t>
            </a:r>
          </a:p>
          <a:p>
            <a:pPr marL="398463" algn="just"/>
            <a:r>
              <a:rPr lang="it-IT" sz="3200" i="1" dirty="0" smtClean="0">
                <a:solidFill>
                  <a:srgbClr val="0432FF"/>
                </a:solidFill>
              </a:rPr>
              <a:t>possono rigenerarsi </a:t>
            </a:r>
            <a:r>
              <a:rPr lang="it-IT" sz="3200" i="1" dirty="0">
                <a:solidFill>
                  <a:srgbClr val="0432FF"/>
                </a:solidFill>
              </a:rPr>
              <a:t>e </a:t>
            </a:r>
            <a:endParaRPr lang="it-IT" sz="3200" i="1" dirty="0" smtClean="0">
              <a:solidFill>
                <a:srgbClr val="0432FF"/>
              </a:solidFill>
            </a:endParaRPr>
          </a:p>
          <a:p>
            <a:pPr marL="398463" algn="just"/>
            <a:r>
              <a:rPr lang="it-IT" sz="3200" i="1" dirty="0" smtClean="0">
                <a:solidFill>
                  <a:srgbClr val="0432FF"/>
                </a:solidFill>
              </a:rPr>
              <a:t>ricreare </a:t>
            </a:r>
            <a:r>
              <a:rPr lang="it-IT" sz="3200" i="1" dirty="0">
                <a:solidFill>
                  <a:srgbClr val="0432FF"/>
                </a:solidFill>
              </a:rPr>
              <a:t>il </a:t>
            </a:r>
            <a:r>
              <a:rPr lang="it-IT" sz="3200" i="1" dirty="0" smtClean="0">
                <a:solidFill>
                  <a:srgbClr val="0432FF"/>
                </a:solidFill>
              </a:rPr>
              <a:t>reticolo</a:t>
            </a:r>
          </a:p>
          <a:p>
            <a:pPr marL="398463" algn="just"/>
            <a:r>
              <a:rPr lang="it-IT" sz="3200" i="1" dirty="0" smtClean="0">
                <a:solidFill>
                  <a:srgbClr val="0432FF"/>
                </a:solidFill>
              </a:rPr>
              <a:t>in </a:t>
            </a:r>
            <a:r>
              <a:rPr lang="it-IT" sz="3200" i="1" dirty="0">
                <a:solidFill>
                  <a:srgbClr val="0432FF"/>
                </a:solidFill>
              </a:rPr>
              <a:t>modo da aumentare la </a:t>
            </a:r>
            <a:endParaRPr lang="it-IT" sz="3200" i="1" dirty="0" smtClean="0">
              <a:solidFill>
                <a:srgbClr val="0432FF"/>
              </a:solidFill>
            </a:endParaRPr>
          </a:p>
          <a:p>
            <a:pPr marL="398463" algn="just"/>
            <a:r>
              <a:rPr lang="it-IT" sz="3200" i="1" dirty="0" smtClean="0">
                <a:solidFill>
                  <a:srgbClr val="0432FF"/>
                </a:solidFill>
              </a:rPr>
              <a:t>tonicità </a:t>
            </a:r>
            <a:r>
              <a:rPr lang="it-IT" sz="3200" i="1" dirty="0">
                <a:solidFill>
                  <a:srgbClr val="0432FF"/>
                </a:solidFill>
              </a:rPr>
              <a:t>della </a:t>
            </a:r>
            <a:r>
              <a:rPr lang="it-IT" sz="3200" i="1" dirty="0" smtClean="0">
                <a:solidFill>
                  <a:srgbClr val="0432FF"/>
                </a:solidFill>
              </a:rPr>
              <a:t>pelle. </a:t>
            </a:r>
          </a:p>
        </p:txBody>
      </p:sp>
    </p:spTree>
    <p:extLst>
      <p:ext uri="{BB962C8B-B14F-4D97-AF65-F5344CB8AC3E}">
        <p14:creationId xmlns:p14="http://schemas.microsoft.com/office/powerpoint/2010/main" val="12245958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4301" y="151537"/>
            <a:ext cx="8758237" cy="3416320"/>
          </a:xfrm>
          <a:prstGeom prst="rect">
            <a:avLst/>
          </a:prstGeom>
        </p:spPr>
        <p:txBody>
          <a:bodyPr wrap="square">
            <a:spAutoFit/>
          </a:bodyPr>
          <a:lstStyle/>
          <a:p>
            <a:pPr algn="just"/>
            <a:r>
              <a:rPr lang="it-IT" sz="3600" dirty="0">
                <a:solidFill>
                  <a:srgbClr val="0432FF"/>
                </a:solidFill>
              </a:rPr>
              <a:t>Durante il funzionamento degli apparati a radiofrequenza per uso estetico, l’applicazione degli elettrodi al corpo induce una corrente a radiofrequenza che attraversa i tessuti fra gli elettrodi, scaldandoli per effetto joule.</a:t>
            </a:r>
          </a:p>
        </p:txBody>
      </p:sp>
      <p:pic>
        <p:nvPicPr>
          <p:cNvPr id="3" name="Immagine 2"/>
          <p:cNvPicPr>
            <a:picLocks noChangeAspect="1"/>
          </p:cNvPicPr>
          <p:nvPr/>
        </p:nvPicPr>
        <p:blipFill>
          <a:blip r:embed="rId2"/>
          <a:stretch>
            <a:fillRect/>
          </a:stretch>
        </p:blipFill>
        <p:spPr>
          <a:xfrm>
            <a:off x="1108868" y="3848100"/>
            <a:ext cx="6426200" cy="3009900"/>
          </a:xfrm>
          <a:prstGeom prst="rect">
            <a:avLst/>
          </a:prstGeom>
        </p:spPr>
      </p:pic>
    </p:spTree>
    <p:extLst>
      <p:ext uri="{BB962C8B-B14F-4D97-AF65-F5344CB8AC3E}">
        <p14:creationId xmlns:p14="http://schemas.microsoft.com/office/powerpoint/2010/main" val="15859903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29125" y="121675"/>
            <a:ext cx="4557711" cy="4401205"/>
          </a:xfrm>
          <a:prstGeom prst="rect">
            <a:avLst/>
          </a:prstGeom>
          <a:ln>
            <a:solidFill>
              <a:srgbClr val="0432FF"/>
            </a:solidFill>
          </a:ln>
        </p:spPr>
        <p:txBody>
          <a:bodyPr wrap="square">
            <a:spAutoFit/>
          </a:bodyPr>
          <a:lstStyle/>
          <a:p>
            <a:r>
              <a:rPr lang="it-IT" sz="2800" dirty="0">
                <a:solidFill>
                  <a:srgbClr val="0432FF"/>
                </a:solidFill>
                <a:ea typeface="ＭＳ 明朝" charset="-128"/>
              </a:rPr>
              <a:t>A</a:t>
            </a:r>
            <a:r>
              <a:rPr lang="it-IT" sz="2800" dirty="0" smtClean="0">
                <a:solidFill>
                  <a:srgbClr val="0432FF"/>
                </a:solidFill>
                <a:ea typeface="ＭＳ 明朝" charset="-128"/>
              </a:rPr>
              <a:t>pparecchiature MONOPOLARI:</a:t>
            </a:r>
          </a:p>
          <a:p>
            <a:r>
              <a:rPr lang="it-IT" sz="2800" dirty="0">
                <a:solidFill>
                  <a:srgbClr val="0432FF"/>
                </a:solidFill>
                <a:ea typeface="ＭＳ 明朝" charset="-128"/>
              </a:rPr>
              <a:t>i</a:t>
            </a:r>
            <a:r>
              <a:rPr lang="it-IT" sz="2800" dirty="0" smtClean="0">
                <a:solidFill>
                  <a:srgbClr val="0432FF"/>
                </a:solidFill>
                <a:ea typeface="ＭＳ 明朝" charset="-128"/>
              </a:rPr>
              <a:t> </a:t>
            </a:r>
            <a:r>
              <a:rPr lang="it-IT" sz="2800" dirty="0">
                <a:solidFill>
                  <a:srgbClr val="0432FF"/>
                </a:solidFill>
                <a:ea typeface="ＭＳ 明朝" charset="-128"/>
              </a:rPr>
              <a:t>due elettrodi sono collocati sui lati opposti del distretto corporeo, le linee di campo elettromagnetico e quindi il riscaldamento locale, può interessare un'intera sezione di un arto, del tronco o del cranio del soggetto trattato. </a:t>
            </a:r>
            <a:endParaRPr lang="it-IT" sz="2800" dirty="0">
              <a:solidFill>
                <a:srgbClr val="0432FF"/>
              </a:solidFill>
            </a:endParaRPr>
          </a:p>
        </p:txBody>
      </p:sp>
      <p:sp>
        <p:nvSpPr>
          <p:cNvPr id="3" name="Rettangolo 2"/>
          <p:cNvSpPr/>
          <p:nvPr/>
        </p:nvSpPr>
        <p:spPr>
          <a:xfrm>
            <a:off x="146051" y="4859523"/>
            <a:ext cx="8840785" cy="1815882"/>
          </a:xfrm>
          <a:prstGeom prst="rect">
            <a:avLst/>
          </a:prstGeom>
          <a:ln>
            <a:solidFill>
              <a:srgbClr val="0432FF"/>
            </a:solidFill>
          </a:ln>
        </p:spPr>
        <p:txBody>
          <a:bodyPr wrap="square">
            <a:spAutoFit/>
          </a:bodyPr>
          <a:lstStyle/>
          <a:p>
            <a:r>
              <a:rPr lang="it-IT" sz="2800" dirty="0" smtClean="0">
                <a:solidFill>
                  <a:srgbClr val="0432FF"/>
                </a:solidFill>
                <a:ea typeface="ＭＳ 明朝" charset="-128"/>
              </a:rPr>
              <a:t>Apparecchiature MULTIPOLARI:</a:t>
            </a:r>
          </a:p>
          <a:p>
            <a:r>
              <a:rPr lang="it-IT" sz="2800" dirty="0" smtClean="0">
                <a:solidFill>
                  <a:srgbClr val="0432FF"/>
                </a:solidFill>
                <a:ea typeface="ＭＳ 明朝" charset="-128"/>
              </a:rPr>
              <a:t>i </a:t>
            </a:r>
            <a:r>
              <a:rPr lang="it-IT" sz="2800" dirty="0">
                <a:solidFill>
                  <a:srgbClr val="0432FF"/>
                </a:solidFill>
                <a:ea typeface="ＭＳ 明朝" charset="-128"/>
              </a:rPr>
              <a:t>poli sono di solito distanti pochi centimetri, quindi il volume di corpo interessato dalle linee di campo è molto </a:t>
            </a:r>
            <a:r>
              <a:rPr lang="it-IT" sz="2800" dirty="0" smtClean="0">
                <a:solidFill>
                  <a:srgbClr val="0432FF"/>
                </a:solidFill>
                <a:ea typeface="ＭＳ 明朝" charset="-128"/>
              </a:rPr>
              <a:t>ridotto.</a:t>
            </a:r>
            <a:endParaRPr lang="it-IT" sz="2800" dirty="0">
              <a:solidFill>
                <a:srgbClr val="0432FF"/>
              </a:solidFill>
            </a:endParaRPr>
          </a:p>
        </p:txBody>
      </p:sp>
      <p:pic>
        <p:nvPicPr>
          <p:cNvPr id="4" name="Immagine 3"/>
          <p:cNvPicPr>
            <a:picLocks noChangeAspect="1"/>
          </p:cNvPicPr>
          <p:nvPr/>
        </p:nvPicPr>
        <p:blipFill>
          <a:blip r:embed="rId2"/>
          <a:stretch>
            <a:fillRect/>
          </a:stretch>
        </p:blipFill>
        <p:spPr>
          <a:xfrm>
            <a:off x="146051" y="348080"/>
            <a:ext cx="4154487" cy="1738662"/>
          </a:xfrm>
          <a:prstGeom prst="rect">
            <a:avLst/>
          </a:prstGeom>
        </p:spPr>
      </p:pic>
      <p:pic>
        <p:nvPicPr>
          <p:cNvPr id="5" name="Immagine 4"/>
          <p:cNvPicPr>
            <a:picLocks noChangeAspect="1"/>
          </p:cNvPicPr>
          <p:nvPr/>
        </p:nvPicPr>
        <p:blipFill>
          <a:blip r:embed="rId3"/>
          <a:stretch>
            <a:fillRect/>
          </a:stretch>
        </p:blipFill>
        <p:spPr>
          <a:xfrm>
            <a:off x="146051" y="2633802"/>
            <a:ext cx="3314700" cy="2057400"/>
          </a:xfrm>
          <a:prstGeom prst="rect">
            <a:avLst/>
          </a:prstGeom>
        </p:spPr>
      </p:pic>
    </p:spTree>
    <p:extLst>
      <p:ext uri="{BB962C8B-B14F-4D97-AF65-F5344CB8AC3E}">
        <p14:creationId xmlns:p14="http://schemas.microsoft.com/office/powerpoint/2010/main" val="99727612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3002" y="1519979"/>
            <a:ext cx="3988192" cy="1384995"/>
          </a:xfrm>
          <a:prstGeom prst="rect">
            <a:avLst/>
          </a:prstGeom>
          <a:noFill/>
        </p:spPr>
        <p:style>
          <a:lnRef idx="1">
            <a:schemeClr val="dk1"/>
          </a:lnRef>
          <a:fillRef idx="2">
            <a:schemeClr val="dk1"/>
          </a:fillRef>
          <a:effectRef idx="1">
            <a:schemeClr val="dk1"/>
          </a:effectRef>
          <a:fontRef idx="minor">
            <a:schemeClr val="dk1"/>
          </a:fontRef>
        </p:style>
        <p:txBody>
          <a:bodyPr wrap="square" rtlCol="0">
            <a:spAutoFit/>
          </a:bodyPr>
          <a:lstStyle/>
          <a:p>
            <a:r>
              <a:rPr lang="it-IT" sz="2800" dirty="0">
                <a:solidFill>
                  <a:srgbClr val="FF0000"/>
                </a:solidFill>
              </a:rPr>
              <a:t>Normativa </a:t>
            </a:r>
            <a:r>
              <a:rPr lang="it-IT" sz="2800" dirty="0" smtClean="0">
                <a:solidFill>
                  <a:srgbClr val="FF0000"/>
                </a:solidFill>
              </a:rPr>
              <a:t>che fissa le caratteristiche dei Macchinari</a:t>
            </a:r>
            <a:endParaRPr lang="it-IT" sz="2800" dirty="0">
              <a:solidFill>
                <a:srgbClr val="FF0000"/>
              </a:solidFill>
            </a:endParaRPr>
          </a:p>
        </p:txBody>
      </p:sp>
      <p:sp>
        <p:nvSpPr>
          <p:cNvPr id="3" name="CasellaDiTesto 2"/>
          <p:cNvSpPr txBox="1"/>
          <p:nvPr/>
        </p:nvSpPr>
        <p:spPr>
          <a:xfrm>
            <a:off x="4517166" y="1518312"/>
            <a:ext cx="4294163" cy="1384995"/>
          </a:xfrm>
          <a:prstGeom prst="rect">
            <a:avLst/>
          </a:prstGeom>
          <a:solidFill>
            <a:srgbClr val="00009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2800" dirty="0">
                <a:solidFill>
                  <a:srgbClr val="FFFF00"/>
                </a:solidFill>
              </a:rPr>
              <a:t>Normativa Sicurezza del </a:t>
            </a:r>
            <a:r>
              <a:rPr lang="it-IT" sz="2800" dirty="0" smtClean="0">
                <a:solidFill>
                  <a:srgbClr val="FFFF00"/>
                </a:solidFill>
              </a:rPr>
              <a:t>Lavoro -</a:t>
            </a:r>
            <a:endParaRPr lang="it-IT" sz="2800" dirty="0">
              <a:solidFill>
                <a:srgbClr val="FFFF00"/>
              </a:solidFill>
            </a:endParaRPr>
          </a:p>
          <a:p>
            <a:r>
              <a:rPr lang="it-IT" sz="2800" dirty="0">
                <a:solidFill>
                  <a:srgbClr val="FFFF00"/>
                </a:solidFill>
              </a:rPr>
              <a:t>Sicurezza lavoratori </a:t>
            </a:r>
          </a:p>
        </p:txBody>
      </p:sp>
      <p:sp>
        <p:nvSpPr>
          <p:cNvPr id="4" name="Rettangolo 3"/>
          <p:cNvSpPr/>
          <p:nvPr/>
        </p:nvSpPr>
        <p:spPr>
          <a:xfrm>
            <a:off x="4517166" y="3216357"/>
            <a:ext cx="4288169"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it-IT" b="1" dirty="0" err="1"/>
              <a:t>D</a:t>
            </a:r>
            <a:r>
              <a:rPr lang="it-IT" b="1" dirty="0" err="1">
                <a:ea typeface="Times New Roman" charset="0"/>
                <a:cs typeface="Roman PS" charset="0"/>
              </a:rPr>
              <a:t>.L.gvo</a:t>
            </a:r>
            <a:r>
              <a:rPr lang="it-IT" b="1" dirty="0">
                <a:ea typeface="Times New Roman" charset="0"/>
                <a:cs typeface="Roman PS" charset="0"/>
              </a:rPr>
              <a:t> 81 Titolo VIII Capo IV </a:t>
            </a:r>
          </a:p>
          <a:p>
            <a:r>
              <a:rPr lang="it-IT" b="1" dirty="0">
                <a:ea typeface="Times New Roman" charset="0"/>
                <a:cs typeface="Roman PS" charset="0"/>
              </a:rPr>
              <a:t>Esposizione </a:t>
            </a:r>
            <a:r>
              <a:rPr lang="it-IT" b="1" dirty="0"/>
              <a:t>dei lavoratori a Campi Elettromagnetici </a:t>
            </a:r>
          </a:p>
        </p:txBody>
      </p:sp>
      <p:sp>
        <p:nvSpPr>
          <p:cNvPr id="5" name="CasellaDiTesto 4"/>
          <p:cNvSpPr txBox="1"/>
          <p:nvPr/>
        </p:nvSpPr>
        <p:spPr>
          <a:xfrm>
            <a:off x="223001" y="4558038"/>
            <a:ext cx="4101043" cy="129266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b="1" dirty="0"/>
              <a:t>Decreto Ministro dello Sviluppo Economico 15 Ottobre 2015, n. 206 </a:t>
            </a:r>
          </a:p>
          <a:p>
            <a:r>
              <a:rPr lang="it-IT" sz="1050" b="1" dirty="0"/>
              <a:t>“Regolamento recante modifiche al decreto 12 maggio 2011, n. 110, concernente il regolamento di attuazione dell’articolo 10, comma 1, della legge 4 gennaio 1990, n. 1, relativo agli apparecchi elettromeccanici utilizzati per l’attività di estetista</a:t>
            </a:r>
            <a:r>
              <a:rPr lang="it-IT" sz="1050" dirty="0"/>
              <a:t> </a:t>
            </a:r>
          </a:p>
        </p:txBody>
      </p:sp>
      <p:sp>
        <p:nvSpPr>
          <p:cNvPr id="6" name="CasellaDiTesto 5"/>
          <p:cNvSpPr txBox="1"/>
          <p:nvPr/>
        </p:nvSpPr>
        <p:spPr>
          <a:xfrm>
            <a:off x="223002" y="189599"/>
            <a:ext cx="8576339"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sz="3000" b="1" dirty="0" smtClean="0">
                <a:solidFill>
                  <a:srgbClr val="0432FF"/>
                </a:solidFill>
              </a:rPr>
              <a:t>Normativa di riferimento APPARECCHIATURE AD USO ESTETICO (DI COMPETENZA DELL’ESTETISTA)</a:t>
            </a:r>
            <a:endParaRPr lang="it-IT" sz="3000" b="1" dirty="0">
              <a:solidFill>
                <a:srgbClr val="0432FF"/>
              </a:solidFill>
            </a:endParaRPr>
          </a:p>
        </p:txBody>
      </p:sp>
      <p:sp>
        <p:nvSpPr>
          <p:cNvPr id="7" name="CasellaDiTesto 6"/>
          <p:cNvSpPr txBox="1"/>
          <p:nvPr/>
        </p:nvSpPr>
        <p:spPr>
          <a:xfrm>
            <a:off x="4511172" y="4558038"/>
            <a:ext cx="4288169" cy="101566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n-US"/>
            </a:defPPr>
            <a:lvl1pPr>
              <a:defRPr sz="20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it-IT" sz="1800" dirty="0" err="1"/>
              <a:t>D.L.gvo</a:t>
            </a:r>
            <a:r>
              <a:rPr lang="it-IT" sz="1800" dirty="0"/>
              <a:t> 1 agosto 2016, n. 159 </a:t>
            </a:r>
          </a:p>
          <a:p>
            <a:r>
              <a:rPr lang="it-IT" sz="1050" dirty="0"/>
              <a:t>Attuazione della direttiva 2013/35/UE sulle disposizioni</a:t>
            </a:r>
          </a:p>
          <a:p>
            <a:r>
              <a:rPr lang="it-IT" sz="1050" dirty="0"/>
              <a:t> minime di sicurezza e di salute relative all’esposizione</a:t>
            </a:r>
          </a:p>
          <a:p>
            <a:r>
              <a:rPr lang="it-IT" sz="1050" dirty="0"/>
              <a:t> dei lavoratori ai rischi derivanti dagli agenti fisici</a:t>
            </a:r>
          </a:p>
          <a:p>
            <a:r>
              <a:rPr lang="it-IT" sz="1050" dirty="0"/>
              <a:t> (campi elettromagnetici) e che abroga la direttiva 2004/40/CE. </a:t>
            </a:r>
          </a:p>
        </p:txBody>
      </p:sp>
      <p:sp>
        <p:nvSpPr>
          <p:cNvPr id="8" name="Rettangolo 7"/>
          <p:cNvSpPr/>
          <p:nvPr/>
        </p:nvSpPr>
        <p:spPr>
          <a:xfrm>
            <a:off x="223002" y="3216358"/>
            <a:ext cx="3988192"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tabLst>
                <a:tab pos="89059" algn="l"/>
              </a:tabLst>
            </a:pPr>
            <a:r>
              <a:rPr lang="it-IT" b="1" dirty="0">
                <a:ea typeface="Times New Roman" charset="0"/>
                <a:cs typeface="Roman PS" charset="0"/>
              </a:rPr>
              <a:t>Legge n. 1 del 04/01/1990</a:t>
            </a:r>
            <a:endParaRPr lang="it-IT" dirty="0">
              <a:ea typeface="Times New Roman" charset="0"/>
              <a:cs typeface="Roman PS" charset="0"/>
            </a:endParaRPr>
          </a:p>
          <a:p>
            <a:pPr>
              <a:tabLst>
                <a:tab pos="89059" algn="l"/>
                <a:tab pos="171450" algn="l"/>
              </a:tabLst>
            </a:pPr>
            <a:r>
              <a:rPr lang="it-IT" b="1" dirty="0">
                <a:ea typeface="Times New Roman" charset="0"/>
                <a:cs typeface="Roman PS" charset="0"/>
              </a:rPr>
              <a:t>Decreto Ministro dello Sviluppo Economico </a:t>
            </a:r>
            <a:r>
              <a:rPr lang="it-IT" b="1" dirty="0">
                <a:ea typeface="Times New Roman" charset="0"/>
                <a:cs typeface="TimesNewRomanPS-BoldMT" charset="0"/>
              </a:rPr>
              <a:t>12 maggio 2011, n. 110.</a:t>
            </a:r>
            <a:endParaRPr lang="it-IT" dirty="0">
              <a:ea typeface="Times New Roman" charset="0"/>
              <a:cs typeface="Roman PS" charset="0"/>
            </a:endParaRPr>
          </a:p>
        </p:txBody>
      </p:sp>
    </p:spTree>
    <p:extLst>
      <p:ext uri="{BB962C8B-B14F-4D97-AF65-F5344CB8AC3E}">
        <p14:creationId xmlns:p14="http://schemas.microsoft.com/office/powerpoint/2010/main" val="3585322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2031" y="2144444"/>
            <a:ext cx="8335108" cy="3046988"/>
          </a:xfrm>
          <a:prstGeom prst="rect">
            <a:avLst/>
          </a:prstGeom>
        </p:spPr>
        <p:style>
          <a:lnRef idx="0">
            <a:scrgbClr r="0" g="0" b="0"/>
          </a:lnRef>
          <a:fillRef idx="1001">
            <a:schemeClr val="lt2"/>
          </a:fillRef>
          <a:effectRef idx="0">
            <a:scrgbClr r="0" g="0" b="0"/>
          </a:effectRef>
          <a:fontRef idx="major"/>
        </p:style>
        <p:txBody>
          <a:bodyPr wrap="square">
            <a:spAutoFit/>
          </a:bodyPr>
          <a:lstStyle/>
          <a:p>
            <a:pPr marL="514350" indent="-514350">
              <a:buFont typeface="+mj-lt"/>
              <a:buAutoNum type="alphaLcPeriod"/>
            </a:pPr>
            <a:r>
              <a:rPr lang="it-IT" sz="3200" b="1" dirty="0"/>
              <a:t>Apparecchio per il trattamento di calore totale o parziale </a:t>
            </a:r>
          </a:p>
          <a:p>
            <a:pPr marL="514350" indent="-514350">
              <a:buFont typeface="+mj-lt"/>
              <a:buAutoNum type="alphaLcPeriod"/>
            </a:pPr>
            <a:endParaRPr lang="it-IT" sz="3200" b="1" dirty="0"/>
          </a:p>
          <a:p>
            <a:pPr marL="514350" indent="-514350">
              <a:buFont typeface="+mj-lt"/>
              <a:buAutoNum type="alphaLcPeriod"/>
            </a:pPr>
            <a:r>
              <a:rPr lang="it-IT" sz="3200" b="1" dirty="0" smtClean="0"/>
              <a:t>Apparecchio </a:t>
            </a:r>
            <a:r>
              <a:rPr lang="it-IT" sz="3200" b="1" dirty="0"/>
              <a:t>per il trattamento di calore parziale tramite 	radiofrequenza </a:t>
            </a:r>
            <a:r>
              <a:rPr lang="it-IT" sz="3200" b="1" dirty="0" smtClean="0"/>
              <a:t>resistiva</a:t>
            </a:r>
            <a:r>
              <a:rPr lang="it-IT" sz="3200" b="1" dirty="0"/>
              <a:t> </a:t>
            </a:r>
            <a:r>
              <a:rPr lang="it-IT" sz="3200" b="1" dirty="0" smtClean="0"/>
              <a:t>e/o </a:t>
            </a:r>
            <a:r>
              <a:rPr lang="it-IT" sz="3200" b="1" dirty="0"/>
              <a:t>capacitiva </a:t>
            </a:r>
          </a:p>
        </p:txBody>
      </p:sp>
      <p:sp>
        <p:nvSpPr>
          <p:cNvPr id="3" name="CasellaDiTesto 2"/>
          <p:cNvSpPr txBox="1"/>
          <p:nvPr/>
        </p:nvSpPr>
        <p:spPr>
          <a:xfrm>
            <a:off x="422031" y="317622"/>
            <a:ext cx="8335108" cy="120032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it-IT" sz="2400" b="1" dirty="0">
                <a:solidFill>
                  <a:srgbClr val="000090"/>
                </a:solidFill>
              </a:rPr>
              <a:t>Decreto Ministro dello Sviluppo Economico </a:t>
            </a:r>
            <a:endParaRPr lang="it-IT" sz="2400" b="1" dirty="0" smtClean="0">
              <a:solidFill>
                <a:srgbClr val="000090"/>
              </a:solidFill>
            </a:endParaRPr>
          </a:p>
          <a:p>
            <a:pPr algn="ctr"/>
            <a:r>
              <a:rPr lang="it-IT" sz="2400" b="1" dirty="0" smtClean="0">
                <a:solidFill>
                  <a:srgbClr val="000090"/>
                </a:solidFill>
              </a:rPr>
              <a:t>15 </a:t>
            </a:r>
            <a:r>
              <a:rPr lang="it-IT" sz="2400" b="1" dirty="0">
                <a:solidFill>
                  <a:srgbClr val="000090"/>
                </a:solidFill>
              </a:rPr>
              <a:t>Ottobre 2015, n. 206 </a:t>
            </a:r>
            <a:endParaRPr lang="it-IT" sz="2400" b="1" dirty="0" smtClean="0">
              <a:solidFill>
                <a:srgbClr val="000090"/>
              </a:solidFill>
            </a:endParaRPr>
          </a:p>
          <a:p>
            <a:pPr algn="ctr"/>
            <a:r>
              <a:rPr lang="it-IT" sz="2400" b="1" dirty="0" smtClean="0">
                <a:solidFill>
                  <a:srgbClr val="000090"/>
                </a:solidFill>
              </a:rPr>
              <a:t>Allegato 2 scheda 13</a:t>
            </a:r>
            <a:endParaRPr lang="it-IT" sz="2400" b="1" dirty="0">
              <a:solidFill>
                <a:srgbClr val="000090"/>
              </a:solidFill>
            </a:endParaRPr>
          </a:p>
        </p:txBody>
      </p:sp>
    </p:spTree>
    <p:extLst>
      <p:ext uri="{BB962C8B-B14F-4D97-AF65-F5344CB8AC3E}">
        <p14:creationId xmlns:p14="http://schemas.microsoft.com/office/powerpoint/2010/main" val="135366877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42912" y="412580"/>
            <a:ext cx="8250921" cy="1200329"/>
          </a:xfrm>
          <a:prstGeom prst="rect">
            <a:avLst/>
          </a:prstGeom>
          <a:noFill/>
        </p:spPr>
        <p:txBody>
          <a:bodyPr wrap="square" rtlCol="0">
            <a:spAutoFit/>
          </a:bodyPr>
          <a:lstStyle/>
          <a:p>
            <a:r>
              <a:rPr lang="it-IT" sz="2400" dirty="0">
                <a:solidFill>
                  <a:schemeClr val="bg2">
                    <a:lumMod val="50000"/>
                  </a:schemeClr>
                </a:solidFill>
              </a:rPr>
              <a:t>Conformità della scheda 13 b) </a:t>
            </a:r>
          </a:p>
          <a:p>
            <a:r>
              <a:rPr lang="it-IT" sz="2400" b="1" dirty="0">
                <a:solidFill>
                  <a:schemeClr val="bg2">
                    <a:lumMod val="50000"/>
                  </a:schemeClr>
                </a:solidFill>
              </a:rPr>
              <a:t>Decreto Ministro dello Sviluppo Economico </a:t>
            </a:r>
            <a:endParaRPr lang="it-IT" sz="2400" b="1" dirty="0" smtClean="0">
              <a:solidFill>
                <a:schemeClr val="bg2">
                  <a:lumMod val="50000"/>
                </a:schemeClr>
              </a:solidFill>
            </a:endParaRPr>
          </a:p>
          <a:p>
            <a:r>
              <a:rPr lang="it-IT" sz="2400" b="1" dirty="0" smtClean="0">
                <a:solidFill>
                  <a:schemeClr val="bg2">
                    <a:lumMod val="50000"/>
                  </a:schemeClr>
                </a:solidFill>
              </a:rPr>
              <a:t>15 </a:t>
            </a:r>
            <a:r>
              <a:rPr lang="it-IT" sz="2400" b="1" dirty="0">
                <a:solidFill>
                  <a:schemeClr val="bg2">
                    <a:lumMod val="50000"/>
                  </a:schemeClr>
                </a:solidFill>
              </a:rPr>
              <a:t>Ottobre 2015, n. 206 </a:t>
            </a:r>
          </a:p>
        </p:txBody>
      </p:sp>
      <p:graphicFrame>
        <p:nvGraphicFramePr>
          <p:cNvPr id="3" name="Tabella 2"/>
          <p:cNvGraphicFramePr>
            <a:graphicFrameLocks noGrp="1"/>
          </p:cNvGraphicFramePr>
          <p:nvPr>
            <p:extLst>
              <p:ext uri="{D42A27DB-BD31-4B8C-83A1-F6EECF244321}">
                <p14:modId xmlns:p14="http://schemas.microsoft.com/office/powerpoint/2010/main" val="485560280"/>
              </p:ext>
            </p:extLst>
          </p:nvPr>
        </p:nvGraphicFramePr>
        <p:xfrm>
          <a:off x="442912" y="1916286"/>
          <a:ext cx="8250921" cy="4095894"/>
        </p:xfrm>
        <a:graphic>
          <a:graphicData uri="http://schemas.openxmlformats.org/drawingml/2006/table">
            <a:tbl>
              <a:tblPr/>
              <a:tblGrid>
                <a:gridCol w="2750307"/>
                <a:gridCol w="2750307"/>
                <a:gridCol w="2750307"/>
              </a:tblGrid>
              <a:tr h="780755">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400" b="1" dirty="0">
                          <a:effectLst/>
                          <a:latin typeface="+mn-lt"/>
                          <a:ea typeface="Times New Roman" charset="0"/>
                          <a:cs typeface="Roman PS" charset="0"/>
                        </a:rPr>
                        <a:t>Previsto sulla: </a:t>
                      </a:r>
                      <a:endParaRPr lang="it-IT" sz="2400" b="1" dirty="0" smtClean="0">
                        <a:effectLst/>
                        <a:latin typeface="+mn-lt"/>
                        <a:ea typeface="Times New Roman" charset="0"/>
                        <a:cs typeface="Roman PS"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sz="2400" kern="1200" dirty="0" smtClean="0">
                          <a:solidFill>
                            <a:schemeClr val="tx1"/>
                          </a:solidFill>
                          <a:effectLst/>
                          <a:latin typeface="+mn-lt"/>
                          <a:ea typeface="+mn-ea"/>
                          <a:cs typeface="+mn-cs"/>
                        </a:rPr>
                        <a:t>APPARECCHI PER IL TRATTAMENTO DI CALORE TOTALE O PARZIALE </a:t>
                      </a:r>
                      <a:endParaRPr lang="it-IT" sz="2400" dirty="0" smtClean="0">
                        <a:latin typeface="+mn-lt"/>
                      </a:endParaRPr>
                    </a:p>
                    <a:p>
                      <a:pPr>
                        <a:spcAft>
                          <a:spcPts val="0"/>
                        </a:spcAft>
                      </a:pPr>
                      <a:r>
                        <a:rPr lang="it-IT" sz="2400" b="1" dirty="0" smtClean="0">
                          <a:effectLst/>
                          <a:latin typeface="+mn-lt"/>
                          <a:ea typeface="Times New Roman" charset="0"/>
                          <a:cs typeface="Roman PS" charset="0"/>
                        </a:rPr>
                        <a:t>Scheda </a:t>
                      </a:r>
                      <a:r>
                        <a:rPr lang="it-IT" sz="2400" b="1" dirty="0">
                          <a:effectLst/>
                          <a:latin typeface="+mn-lt"/>
                          <a:ea typeface="Times New Roman" charset="0"/>
                          <a:cs typeface="Roman PS" charset="0"/>
                        </a:rPr>
                        <a:t>Tecnica n.13 (b*</a:t>
                      </a:r>
                      <a:endParaRPr lang="it-IT" sz="24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it-IT"/>
                    </a:p>
                  </a:txBody>
                  <a:tcPr/>
                </a:tc>
                <a:tc hMerge="1">
                  <a:txBody>
                    <a:bodyPr/>
                    <a:lstStyle/>
                    <a:p>
                      <a:endParaRPr lang="it-IT"/>
                    </a:p>
                  </a:txBody>
                  <a:tcPr/>
                </a:tc>
              </a:tr>
              <a:tr h="645719">
                <a:tc>
                  <a:txBody>
                    <a:bodyPr/>
                    <a:lstStyle/>
                    <a:p>
                      <a:pPr>
                        <a:spcAft>
                          <a:spcPts val="0"/>
                        </a:spcAft>
                      </a:pPr>
                      <a:r>
                        <a:rPr lang="it-IT" sz="2400" b="1" dirty="0">
                          <a:effectLst/>
                          <a:latin typeface="+mn-lt"/>
                          <a:ea typeface="Times New Roman" charset="0"/>
                          <a:cs typeface="Roman PS" charset="0"/>
                        </a:rPr>
                        <a:t>Tipo </a:t>
                      </a:r>
                      <a:endParaRPr lang="it-IT" sz="24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2400" b="1">
                          <a:effectLst/>
                          <a:latin typeface="+mn-lt"/>
                          <a:ea typeface="Times New Roman" charset="0"/>
                          <a:cs typeface="Roman PS" charset="0"/>
                        </a:rPr>
                        <a:t>b) resistiva</a:t>
                      </a:r>
                      <a:endParaRPr lang="it-IT" sz="240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2400" b="1">
                          <a:effectLst/>
                          <a:latin typeface="+mn-lt"/>
                          <a:ea typeface="Times New Roman" charset="0"/>
                          <a:cs typeface="Roman PS" charset="0"/>
                        </a:rPr>
                        <a:t>c) capacitiva</a:t>
                      </a:r>
                      <a:endParaRPr lang="it-IT" sz="240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45719">
                <a:tc>
                  <a:txBody>
                    <a:bodyPr/>
                    <a:lstStyle/>
                    <a:p>
                      <a:pPr>
                        <a:spcAft>
                          <a:spcPts val="0"/>
                        </a:spcAft>
                      </a:pPr>
                      <a:r>
                        <a:rPr lang="it-IT" sz="2400" b="1" dirty="0">
                          <a:effectLst/>
                          <a:latin typeface="+mn-lt"/>
                          <a:ea typeface="Times New Roman" charset="0"/>
                          <a:cs typeface="Roman PS" charset="0"/>
                        </a:rPr>
                        <a:t>Frequenza kHz</a:t>
                      </a:r>
                      <a:endParaRPr lang="it-IT" sz="24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2400" b="1" dirty="0">
                          <a:effectLst/>
                          <a:latin typeface="+mn-lt"/>
                          <a:ea typeface="Times New Roman" charset="0"/>
                          <a:cs typeface="Roman PS" charset="0"/>
                        </a:rPr>
                        <a:t>400</a:t>
                      </a:r>
                      <a:r>
                        <a:rPr lang="it-IT" sz="2400" b="1" dirty="0">
                          <a:effectLst/>
                          <a:latin typeface="+mn-lt"/>
                          <a:ea typeface="Times New Roman" charset="0"/>
                          <a:cs typeface="Arial" charset="0"/>
                          <a:sym typeface="Symbol" charset="2"/>
                        </a:rPr>
                        <a:t></a:t>
                      </a:r>
                      <a:r>
                        <a:rPr lang="it-IT" sz="2400" b="1" dirty="0">
                          <a:effectLst/>
                          <a:latin typeface="+mn-lt"/>
                          <a:ea typeface="Times New Roman" charset="0"/>
                          <a:cs typeface="Roman PS" charset="0"/>
                        </a:rPr>
                        <a:t>1500</a:t>
                      </a:r>
                      <a:endParaRPr lang="it-IT" sz="24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2400" b="1" dirty="0">
                          <a:effectLst/>
                          <a:latin typeface="+mn-lt"/>
                          <a:ea typeface="Times New Roman" charset="0"/>
                          <a:cs typeface="Roman PS" charset="0"/>
                        </a:rPr>
                        <a:t>400</a:t>
                      </a:r>
                      <a:r>
                        <a:rPr lang="it-IT" sz="2400" b="1" dirty="0">
                          <a:effectLst/>
                          <a:latin typeface="+mn-lt"/>
                          <a:ea typeface="Times New Roman" charset="0"/>
                          <a:cs typeface="Arial" charset="0"/>
                          <a:sym typeface="Symbol" charset="2"/>
                        </a:rPr>
                        <a:t></a:t>
                      </a:r>
                      <a:r>
                        <a:rPr lang="it-IT" sz="2400" b="1" dirty="0">
                          <a:effectLst/>
                          <a:latin typeface="+mn-lt"/>
                          <a:ea typeface="Times New Roman" charset="0"/>
                          <a:cs typeface="Roman PS" charset="0"/>
                        </a:rPr>
                        <a:t>1500</a:t>
                      </a:r>
                      <a:endParaRPr lang="it-IT" sz="24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09896">
                <a:tc>
                  <a:txBody>
                    <a:bodyPr/>
                    <a:lstStyle/>
                    <a:p>
                      <a:pPr>
                        <a:spcAft>
                          <a:spcPts val="0"/>
                        </a:spcAft>
                      </a:pPr>
                      <a:r>
                        <a:rPr lang="it-IT" sz="2400" b="1">
                          <a:effectLst/>
                          <a:latin typeface="+mn-lt"/>
                          <a:ea typeface="Times New Roman" charset="0"/>
                          <a:cs typeface="Roman PS" charset="0"/>
                        </a:rPr>
                        <a:t>Potenza W</a:t>
                      </a:r>
                      <a:endParaRPr lang="it-IT" sz="240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2400" b="1" dirty="0">
                          <a:effectLst/>
                          <a:latin typeface="+mn-lt"/>
                          <a:ea typeface="Times New Roman" charset="0"/>
                          <a:cs typeface="Roman PS" charset="0"/>
                        </a:rPr>
                        <a:t>Max 25</a:t>
                      </a:r>
                      <a:endParaRPr lang="it-IT" sz="24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2400" b="1" dirty="0">
                          <a:effectLst/>
                          <a:latin typeface="+mn-lt"/>
                          <a:ea typeface="Times New Roman" charset="0"/>
                          <a:cs typeface="Roman PS" charset="0"/>
                        </a:rPr>
                        <a:t>Max 50</a:t>
                      </a:r>
                      <a:endParaRPr lang="it-IT" sz="24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7195">
                <a:tc>
                  <a:txBody>
                    <a:bodyPr/>
                    <a:lstStyle/>
                    <a:p>
                      <a:pPr>
                        <a:spcAft>
                          <a:spcPts val="0"/>
                        </a:spcAft>
                      </a:pPr>
                      <a:r>
                        <a:rPr lang="it-IT" sz="2400" b="1" dirty="0">
                          <a:effectLst/>
                          <a:latin typeface="+mn-lt"/>
                          <a:ea typeface="Times New Roman" charset="0"/>
                          <a:cs typeface="Roman PS" charset="0"/>
                        </a:rPr>
                        <a:t>Corrente </a:t>
                      </a:r>
                      <a:r>
                        <a:rPr lang="it-IT" sz="2400" b="1" dirty="0" err="1">
                          <a:effectLst/>
                          <a:latin typeface="+mn-lt"/>
                          <a:ea typeface="Times New Roman" charset="0"/>
                          <a:cs typeface="Roman PS" charset="0"/>
                        </a:rPr>
                        <a:t>max</a:t>
                      </a:r>
                      <a:r>
                        <a:rPr lang="it-IT" sz="2400" b="1" dirty="0">
                          <a:effectLst/>
                          <a:latin typeface="+mn-lt"/>
                          <a:ea typeface="Times New Roman" charset="0"/>
                          <a:cs typeface="Roman PS" charset="0"/>
                        </a:rPr>
                        <a:t> al manipolo</a:t>
                      </a:r>
                      <a:endParaRPr lang="it-IT" sz="24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2400" b="1" dirty="0">
                          <a:effectLst/>
                          <a:latin typeface="+mn-lt"/>
                          <a:ea typeface="Times New Roman" charset="0"/>
                          <a:cs typeface="Roman PS" charset="0"/>
                        </a:rPr>
                        <a:t>1A</a:t>
                      </a:r>
                      <a:endParaRPr lang="it-IT" sz="24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2400" b="1" dirty="0">
                          <a:effectLst/>
                          <a:latin typeface="+mn-lt"/>
                          <a:ea typeface="Times New Roman" charset="0"/>
                          <a:cs typeface="Roman PS" charset="0"/>
                        </a:rPr>
                        <a:t>1A</a:t>
                      </a:r>
                      <a:endParaRPr lang="it-IT" sz="24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0332062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r>
              <a:rPr lang="it-IT"/>
              <a:t>									</a:t>
            </a:r>
            <a:fld id="{87BD37CC-E426-9E41-A553-87F52CA86C5C}" type="slidenum">
              <a:rPr lang="it-IT"/>
              <a:pPr/>
              <a:t>4</a:t>
            </a:fld>
            <a:endParaRPr lang="it-IT"/>
          </a:p>
        </p:txBody>
      </p:sp>
      <p:sp>
        <p:nvSpPr>
          <p:cNvPr id="779266" name="Rectangle 2"/>
          <p:cNvSpPr>
            <a:spLocks noGrp="1" noChangeArrowheads="1"/>
          </p:cNvSpPr>
          <p:nvPr>
            <p:ph type="title"/>
          </p:nvPr>
        </p:nvSpPr>
        <p:spPr>
          <a:xfrm>
            <a:off x="628650" y="79748"/>
            <a:ext cx="7886700" cy="1122519"/>
          </a:xfrm>
        </p:spPr>
        <p:txBody>
          <a:bodyPr>
            <a:normAutofit/>
          </a:bodyPr>
          <a:lstStyle/>
          <a:p>
            <a:pPr algn="ctr"/>
            <a:r>
              <a:rPr lang="en-US" sz="3600" dirty="0">
                <a:solidFill>
                  <a:srgbClr val="FF0000"/>
                </a:solidFill>
                <a:effectLst/>
              </a:rPr>
              <a:t>Art. 2 </a:t>
            </a:r>
            <a:br>
              <a:rPr lang="en-US" sz="3600" dirty="0">
                <a:solidFill>
                  <a:srgbClr val="FF0000"/>
                </a:solidFill>
                <a:effectLst/>
              </a:rPr>
            </a:br>
            <a:r>
              <a:rPr lang="en-US" sz="3600" dirty="0">
                <a:solidFill>
                  <a:srgbClr val="FF0000"/>
                </a:solidFill>
                <a:effectLst/>
              </a:rPr>
              <a:t>( </a:t>
            </a:r>
            <a:r>
              <a:rPr lang="en-US" sz="3600" dirty="0" err="1">
                <a:solidFill>
                  <a:srgbClr val="FF0000"/>
                </a:solidFill>
                <a:effectLst/>
              </a:rPr>
              <a:t>Disposizioni</a:t>
            </a:r>
            <a:r>
              <a:rPr lang="en-US" sz="3600" dirty="0">
                <a:solidFill>
                  <a:srgbClr val="FF0000"/>
                </a:solidFill>
                <a:effectLst/>
              </a:rPr>
              <a:t> </a:t>
            </a:r>
            <a:r>
              <a:rPr lang="en-US" sz="3600" dirty="0" err="1">
                <a:solidFill>
                  <a:srgbClr val="FF0000"/>
                </a:solidFill>
                <a:effectLst/>
              </a:rPr>
              <a:t>generali</a:t>
            </a:r>
            <a:r>
              <a:rPr lang="en-US" sz="3600" dirty="0">
                <a:solidFill>
                  <a:srgbClr val="FF0000"/>
                </a:solidFill>
                <a:effectLst/>
              </a:rPr>
              <a:t> )</a:t>
            </a:r>
          </a:p>
        </p:txBody>
      </p:sp>
      <p:sp>
        <p:nvSpPr>
          <p:cNvPr id="779267" name="Rectangle 3"/>
          <p:cNvSpPr>
            <a:spLocks noGrp="1" noChangeArrowheads="1"/>
          </p:cNvSpPr>
          <p:nvPr>
            <p:ph type="body" idx="1"/>
          </p:nvPr>
        </p:nvSpPr>
        <p:spPr>
          <a:xfrm>
            <a:off x="237067" y="1320800"/>
            <a:ext cx="8771466" cy="5537200"/>
          </a:xfrm>
        </p:spPr>
        <p:txBody>
          <a:bodyPr>
            <a:normAutofit fontScale="92500" lnSpcReduction="20000"/>
          </a:bodyPr>
          <a:lstStyle/>
          <a:p>
            <a:pPr>
              <a:lnSpc>
                <a:spcPct val="90000"/>
              </a:lnSpc>
            </a:pPr>
            <a:endParaRPr lang="en-US" sz="2800" dirty="0">
              <a:effectLst/>
            </a:endParaRPr>
          </a:p>
          <a:p>
            <a:pPr algn="ctr">
              <a:lnSpc>
                <a:spcPct val="90000"/>
              </a:lnSpc>
              <a:buFontTx/>
              <a:buNone/>
            </a:pPr>
            <a:r>
              <a:rPr lang="en-US" sz="2800" dirty="0">
                <a:solidFill>
                  <a:srgbClr val="000090"/>
                </a:solidFill>
                <a:effectLst/>
              </a:rPr>
              <a:t>Le </a:t>
            </a:r>
            <a:r>
              <a:rPr lang="en-US" sz="2800" dirty="0" err="1">
                <a:solidFill>
                  <a:srgbClr val="000090"/>
                </a:solidFill>
                <a:effectLst/>
              </a:rPr>
              <a:t>caratteristiche</a:t>
            </a:r>
            <a:r>
              <a:rPr lang="en-US" sz="2800" dirty="0">
                <a:solidFill>
                  <a:srgbClr val="000090"/>
                </a:solidFill>
                <a:effectLst/>
              </a:rPr>
              <a:t> </a:t>
            </a:r>
            <a:r>
              <a:rPr lang="en-US" sz="2800" dirty="0" err="1">
                <a:solidFill>
                  <a:srgbClr val="000090"/>
                </a:solidFill>
                <a:effectLst/>
              </a:rPr>
              <a:t>tecnico-dinamiche</a:t>
            </a:r>
            <a:r>
              <a:rPr lang="en-US" sz="2800" dirty="0">
                <a:solidFill>
                  <a:srgbClr val="000090"/>
                </a:solidFill>
                <a:effectLst/>
              </a:rPr>
              <a:t> </a:t>
            </a:r>
            <a:r>
              <a:rPr lang="en-US" sz="2800" dirty="0" err="1">
                <a:solidFill>
                  <a:srgbClr val="000090"/>
                </a:solidFill>
                <a:effectLst/>
              </a:rPr>
              <a:t>ed</a:t>
            </a:r>
            <a:r>
              <a:rPr lang="en-US" sz="2800" dirty="0">
                <a:solidFill>
                  <a:srgbClr val="000090"/>
                </a:solidFill>
                <a:effectLst/>
              </a:rPr>
              <a:t> </a:t>
            </a:r>
            <a:r>
              <a:rPr lang="en-US" sz="2800" dirty="0" err="1">
                <a:solidFill>
                  <a:srgbClr val="000090"/>
                </a:solidFill>
                <a:effectLst/>
              </a:rPr>
              <a:t>i</a:t>
            </a:r>
            <a:r>
              <a:rPr lang="en-US" sz="2800" dirty="0">
                <a:solidFill>
                  <a:srgbClr val="000090"/>
                </a:solidFill>
                <a:effectLst/>
              </a:rPr>
              <a:t> </a:t>
            </a:r>
            <a:r>
              <a:rPr lang="en-US" sz="2800" dirty="0" err="1">
                <a:solidFill>
                  <a:srgbClr val="000090"/>
                </a:solidFill>
                <a:effectLst/>
              </a:rPr>
              <a:t>meccanismi</a:t>
            </a:r>
            <a:r>
              <a:rPr lang="en-US" sz="2800" dirty="0">
                <a:solidFill>
                  <a:srgbClr val="000090"/>
                </a:solidFill>
                <a:effectLst/>
              </a:rPr>
              <a:t> di </a:t>
            </a:r>
            <a:r>
              <a:rPr lang="en-US" sz="2800" dirty="0" err="1">
                <a:solidFill>
                  <a:srgbClr val="000090"/>
                </a:solidFill>
                <a:effectLst/>
              </a:rPr>
              <a:t>regolazione</a:t>
            </a:r>
            <a:r>
              <a:rPr lang="en-US" sz="2800" dirty="0">
                <a:solidFill>
                  <a:srgbClr val="000090"/>
                </a:solidFill>
                <a:effectLst/>
              </a:rPr>
              <a:t>, </a:t>
            </a:r>
            <a:r>
              <a:rPr lang="en-US" sz="2800" dirty="0" err="1">
                <a:solidFill>
                  <a:srgbClr val="000090"/>
                </a:solidFill>
                <a:effectLst/>
              </a:rPr>
              <a:t>nonché</a:t>
            </a:r>
            <a:r>
              <a:rPr lang="en-US" sz="2800" dirty="0">
                <a:solidFill>
                  <a:srgbClr val="000090"/>
                </a:solidFill>
                <a:effectLst/>
              </a:rPr>
              <a:t> le </a:t>
            </a:r>
            <a:r>
              <a:rPr lang="en-US" sz="2800" dirty="0" err="1">
                <a:solidFill>
                  <a:srgbClr val="000090"/>
                </a:solidFill>
                <a:effectLst/>
              </a:rPr>
              <a:t>modalità</a:t>
            </a:r>
            <a:r>
              <a:rPr lang="en-US" sz="2800" dirty="0">
                <a:solidFill>
                  <a:srgbClr val="000090"/>
                </a:solidFill>
                <a:effectLst/>
              </a:rPr>
              <a:t> di </a:t>
            </a:r>
            <a:r>
              <a:rPr lang="en-US" sz="2800" dirty="0" err="1">
                <a:solidFill>
                  <a:srgbClr val="000090"/>
                </a:solidFill>
                <a:effectLst/>
              </a:rPr>
              <a:t>esercizio</a:t>
            </a:r>
            <a:r>
              <a:rPr lang="en-US" sz="2800" dirty="0">
                <a:solidFill>
                  <a:srgbClr val="000090"/>
                </a:solidFill>
                <a:effectLst/>
              </a:rPr>
              <a:t> e di </a:t>
            </a:r>
            <a:r>
              <a:rPr lang="en-US" sz="2800" dirty="0" err="1">
                <a:solidFill>
                  <a:srgbClr val="000090"/>
                </a:solidFill>
                <a:effectLst/>
              </a:rPr>
              <a:t>applicazione</a:t>
            </a:r>
            <a:r>
              <a:rPr lang="en-US" sz="2800" dirty="0">
                <a:solidFill>
                  <a:srgbClr val="000090"/>
                </a:solidFill>
                <a:effectLst/>
              </a:rPr>
              <a:t> e le </a:t>
            </a:r>
            <a:r>
              <a:rPr lang="en-US" sz="2800" dirty="0" err="1">
                <a:solidFill>
                  <a:srgbClr val="000090"/>
                </a:solidFill>
                <a:effectLst/>
              </a:rPr>
              <a:t>cautele</a:t>
            </a:r>
            <a:r>
              <a:rPr lang="en-US" sz="2800" dirty="0">
                <a:solidFill>
                  <a:srgbClr val="000090"/>
                </a:solidFill>
                <a:effectLst/>
              </a:rPr>
              <a:t> </a:t>
            </a:r>
            <a:r>
              <a:rPr lang="en-US" sz="2800" dirty="0" err="1">
                <a:solidFill>
                  <a:srgbClr val="000090"/>
                </a:solidFill>
                <a:effectLst/>
              </a:rPr>
              <a:t>d'uso</a:t>
            </a:r>
            <a:r>
              <a:rPr lang="en-US" sz="2800" dirty="0">
                <a:solidFill>
                  <a:srgbClr val="000090"/>
                </a:solidFill>
                <a:effectLst/>
              </a:rPr>
              <a:t> </a:t>
            </a:r>
            <a:r>
              <a:rPr lang="en-US" sz="2800" dirty="0" err="1">
                <a:solidFill>
                  <a:srgbClr val="000090"/>
                </a:solidFill>
                <a:effectLst/>
              </a:rPr>
              <a:t>degli</a:t>
            </a:r>
            <a:r>
              <a:rPr lang="en-US" sz="2800" dirty="0">
                <a:solidFill>
                  <a:srgbClr val="000090"/>
                </a:solidFill>
                <a:effectLst/>
              </a:rPr>
              <a:t> </a:t>
            </a:r>
            <a:r>
              <a:rPr lang="en-US" sz="2800" dirty="0" err="1">
                <a:solidFill>
                  <a:srgbClr val="000090"/>
                </a:solidFill>
                <a:effectLst/>
              </a:rPr>
              <a:t>apparecchi</a:t>
            </a:r>
            <a:r>
              <a:rPr lang="en-US" sz="2800" dirty="0">
                <a:solidFill>
                  <a:srgbClr val="000090"/>
                </a:solidFill>
                <a:effectLst/>
              </a:rPr>
              <a:t> </a:t>
            </a:r>
            <a:r>
              <a:rPr lang="en-US" sz="2800" dirty="0" err="1">
                <a:solidFill>
                  <a:srgbClr val="000090"/>
                </a:solidFill>
                <a:effectLst/>
              </a:rPr>
              <a:t>elettromeccanici</a:t>
            </a:r>
            <a:r>
              <a:rPr lang="en-US" sz="2800" dirty="0">
                <a:solidFill>
                  <a:srgbClr val="000090"/>
                </a:solidFill>
                <a:effectLst/>
              </a:rPr>
              <a:t> per </a:t>
            </a:r>
            <a:r>
              <a:rPr lang="en-US" sz="2800" dirty="0" err="1">
                <a:solidFill>
                  <a:srgbClr val="000090"/>
                </a:solidFill>
                <a:effectLst/>
              </a:rPr>
              <a:t>uso</a:t>
            </a:r>
            <a:r>
              <a:rPr lang="en-US" sz="2800" dirty="0">
                <a:solidFill>
                  <a:srgbClr val="000090"/>
                </a:solidFill>
                <a:effectLst/>
              </a:rPr>
              <a:t> </a:t>
            </a:r>
            <a:r>
              <a:rPr lang="en-US" sz="2800" dirty="0" err="1">
                <a:solidFill>
                  <a:srgbClr val="000090"/>
                </a:solidFill>
                <a:effectLst/>
              </a:rPr>
              <a:t>estetico</a:t>
            </a:r>
            <a:r>
              <a:rPr lang="en-US" sz="2800" dirty="0">
                <a:solidFill>
                  <a:srgbClr val="000090"/>
                </a:solidFill>
                <a:effectLst/>
              </a:rPr>
              <a:t> di cui </a:t>
            </a:r>
            <a:r>
              <a:rPr lang="en-US" sz="2800" dirty="0" err="1">
                <a:solidFill>
                  <a:srgbClr val="000090"/>
                </a:solidFill>
                <a:effectLst/>
              </a:rPr>
              <a:t>all'articolo</a:t>
            </a:r>
            <a:r>
              <a:rPr lang="en-US" sz="2800" dirty="0">
                <a:solidFill>
                  <a:srgbClr val="000090"/>
                </a:solidFill>
                <a:effectLst/>
              </a:rPr>
              <a:t> 1, </a:t>
            </a:r>
            <a:r>
              <a:rPr lang="en-US" sz="2800" dirty="0" err="1">
                <a:solidFill>
                  <a:srgbClr val="000090"/>
                </a:solidFill>
                <a:effectLst/>
              </a:rPr>
              <a:t>sono</a:t>
            </a:r>
            <a:r>
              <a:rPr lang="en-US" sz="2800" dirty="0">
                <a:solidFill>
                  <a:srgbClr val="000090"/>
                </a:solidFill>
                <a:effectLst/>
              </a:rPr>
              <a:t> </a:t>
            </a:r>
            <a:r>
              <a:rPr lang="en-US" sz="2800" dirty="0" err="1">
                <a:solidFill>
                  <a:srgbClr val="000090"/>
                </a:solidFill>
                <a:effectLst/>
              </a:rPr>
              <a:t>determinati</a:t>
            </a:r>
            <a:r>
              <a:rPr lang="en-US" sz="2800" dirty="0">
                <a:solidFill>
                  <a:srgbClr val="000090"/>
                </a:solidFill>
                <a:effectLst/>
              </a:rPr>
              <a:t> </a:t>
            </a:r>
            <a:r>
              <a:rPr lang="en-US" sz="2800" dirty="0" err="1">
                <a:solidFill>
                  <a:srgbClr val="000090"/>
                </a:solidFill>
                <a:effectLst/>
              </a:rPr>
              <a:t>dalle</a:t>
            </a:r>
            <a:r>
              <a:rPr lang="en-US" sz="2800" dirty="0">
                <a:solidFill>
                  <a:srgbClr val="000090"/>
                </a:solidFill>
                <a:effectLst/>
              </a:rPr>
              <a:t> </a:t>
            </a:r>
            <a:r>
              <a:rPr lang="en-US" sz="2800" dirty="0" err="1">
                <a:solidFill>
                  <a:srgbClr val="000090"/>
                </a:solidFill>
                <a:effectLst/>
              </a:rPr>
              <a:t>disposizioni</a:t>
            </a:r>
            <a:r>
              <a:rPr lang="en-US" sz="2800" dirty="0">
                <a:solidFill>
                  <a:srgbClr val="000090"/>
                </a:solidFill>
                <a:effectLst/>
              </a:rPr>
              <a:t> </a:t>
            </a:r>
            <a:r>
              <a:rPr lang="en-US" sz="2800" dirty="0" err="1">
                <a:solidFill>
                  <a:srgbClr val="000090"/>
                </a:solidFill>
                <a:effectLst/>
              </a:rPr>
              <a:t>generali</a:t>
            </a:r>
            <a:r>
              <a:rPr lang="en-US" sz="2800" dirty="0">
                <a:solidFill>
                  <a:srgbClr val="000090"/>
                </a:solidFill>
                <a:effectLst/>
              </a:rPr>
              <a:t> di </a:t>
            </a:r>
            <a:r>
              <a:rPr lang="en-US" sz="2800" dirty="0" err="1">
                <a:solidFill>
                  <a:srgbClr val="000090"/>
                </a:solidFill>
                <a:effectLst/>
              </a:rPr>
              <a:t>seguito</a:t>
            </a:r>
            <a:r>
              <a:rPr lang="en-US" sz="2800" dirty="0">
                <a:solidFill>
                  <a:srgbClr val="000090"/>
                </a:solidFill>
                <a:effectLst/>
              </a:rPr>
              <a:t> indicate e, per </a:t>
            </a:r>
            <a:r>
              <a:rPr lang="en-US" sz="2800" dirty="0" err="1">
                <a:solidFill>
                  <a:srgbClr val="000090"/>
                </a:solidFill>
                <a:effectLst/>
              </a:rPr>
              <a:t>ciascun</a:t>
            </a:r>
            <a:r>
              <a:rPr lang="en-US" sz="2800" dirty="0">
                <a:solidFill>
                  <a:srgbClr val="000090"/>
                </a:solidFill>
                <a:effectLst/>
              </a:rPr>
              <a:t> </a:t>
            </a:r>
            <a:r>
              <a:rPr lang="en-US" sz="2800" dirty="0" err="1">
                <a:solidFill>
                  <a:srgbClr val="000090"/>
                </a:solidFill>
                <a:effectLst/>
              </a:rPr>
              <a:t>apparecchio</a:t>
            </a:r>
            <a:r>
              <a:rPr lang="en-US" sz="2800" dirty="0">
                <a:solidFill>
                  <a:srgbClr val="000090"/>
                </a:solidFill>
                <a:effectLst/>
              </a:rPr>
              <a:t>, </a:t>
            </a:r>
            <a:r>
              <a:rPr lang="en-US" sz="2800" dirty="0" err="1">
                <a:solidFill>
                  <a:srgbClr val="000090"/>
                </a:solidFill>
                <a:effectLst/>
              </a:rPr>
              <a:t>dalle</a:t>
            </a:r>
            <a:r>
              <a:rPr lang="en-US" sz="2800" dirty="0">
                <a:solidFill>
                  <a:srgbClr val="000090"/>
                </a:solidFill>
                <a:effectLst/>
              </a:rPr>
              <a:t> </a:t>
            </a:r>
            <a:r>
              <a:rPr lang="en-US" sz="2800" dirty="0" err="1">
                <a:solidFill>
                  <a:srgbClr val="000090"/>
                </a:solidFill>
                <a:effectLst/>
              </a:rPr>
              <a:t>norme</a:t>
            </a:r>
            <a:r>
              <a:rPr lang="en-US" sz="2800" dirty="0">
                <a:solidFill>
                  <a:srgbClr val="000090"/>
                </a:solidFill>
                <a:effectLst/>
              </a:rPr>
              <a:t> e </a:t>
            </a:r>
            <a:r>
              <a:rPr lang="en-US" sz="2800" dirty="0" err="1">
                <a:solidFill>
                  <a:srgbClr val="000090"/>
                </a:solidFill>
                <a:effectLst/>
              </a:rPr>
              <a:t>specificazioni</a:t>
            </a:r>
            <a:r>
              <a:rPr lang="en-US" sz="2800" dirty="0">
                <a:solidFill>
                  <a:srgbClr val="000090"/>
                </a:solidFill>
                <a:effectLst/>
              </a:rPr>
              <a:t> </a:t>
            </a:r>
            <a:r>
              <a:rPr lang="en-US" sz="2800" dirty="0" err="1">
                <a:solidFill>
                  <a:srgbClr val="000090"/>
                </a:solidFill>
                <a:effectLst/>
              </a:rPr>
              <a:t>contenute</a:t>
            </a:r>
            <a:r>
              <a:rPr lang="en-US" sz="2800" dirty="0">
                <a:solidFill>
                  <a:srgbClr val="000090"/>
                </a:solidFill>
                <a:effectLst/>
              </a:rPr>
              <a:t> </a:t>
            </a:r>
            <a:r>
              <a:rPr lang="en-US" sz="2800" dirty="0" err="1">
                <a:solidFill>
                  <a:srgbClr val="000090"/>
                </a:solidFill>
                <a:effectLst/>
              </a:rPr>
              <a:t>nelle</a:t>
            </a:r>
            <a:r>
              <a:rPr lang="en-US" sz="2800" dirty="0">
                <a:solidFill>
                  <a:srgbClr val="000090"/>
                </a:solidFill>
                <a:effectLst/>
              </a:rPr>
              <a:t> </a:t>
            </a:r>
            <a:r>
              <a:rPr lang="en-US" sz="2800" dirty="0" err="1">
                <a:solidFill>
                  <a:srgbClr val="000090"/>
                </a:solidFill>
                <a:effectLst/>
              </a:rPr>
              <a:t>schede</a:t>
            </a:r>
            <a:r>
              <a:rPr lang="en-US" sz="2800" dirty="0">
                <a:solidFill>
                  <a:srgbClr val="000090"/>
                </a:solidFill>
                <a:effectLst/>
              </a:rPr>
              <a:t> </a:t>
            </a:r>
            <a:r>
              <a:rPr lang="en-US" sz="2800" dirty="0" err="1">
                <a:solidFill>
                  <a:srgbClr val="000090"/>
                </a:solidFill>
                <a:effectLst/>
              </a:rPr>
              <a:t>tecnico</a:t>
            </a:r>
            <a:r>
              <a:rPr lang="en-US" sz="2800" dirty="0">
                <a:solidFill>
                  <a:srgbClr val="000090"/>
                </a:solidFill>
                <a:effectLst/>
              </a:rPr>
              <a:t>-informative </a:t>
            </a:r>
            <a:r>
              <a:rPr lang="en-US" sz="2800" dirty="0" err="1">
                <a:solidFill>
                  <a:srgbClr val="000090"/>
                </a:solidFill>
                <a:effectLst/>
              </a:rPr>
              <a:t>costituenti</a:t>
            </a:r>
            <a:r>
              <a:rPr lang="en-US" sz="2800" dirty="0">
                <a:solidFill>
                  <a:srgbClr val="000090"/>
                </a:solidFill>
                <a:effectLst/>
              </a:rPr>
              <a:t> </a:t>
            </a:r>
            <a:r>
              <a:rPr lang="en-US" sz="2800" dirty="0" err="1">
                <a:solidFill>
                  <a:srgbClr val="000090"/>
                </a:solidFill>
                <a:effectLst/>
              </a:rPr>
              <a:t>l'allegato</a:t>
            </a:r>
            <a:r>
              <a:rPr lang="en-US" sz="2800" dirty="0">
                <a:solidFill>
                  <a:srgbClr val="000090"/>
                </a:solidFill>
                <a:effectLst/>
              </a:rPr>
              <a:t> 2. </a:t>
            </a:r>
            <a:endParaRPr lang="en-US" sz="2800" dirty="0" smtClean="0">
              <a:solidFill>
                <a:srgbClr val="000090"/>
              </a:solidFill>
              <a:effectLst/>
            </a:endParaRPr>
          </a:p>
          <a:p>
            <a:r>
              <a:rPr lang="it-IT" sz="2400" dirty="0">
                <a:solidFill>
                  <a:srgbClr val="FF0000"/>
                </a:solidFill>
              </a:rPr>
              <a:t>L’allegato 2 del DM 206/2015 introduce le schede tecniche in esso contenute specificando quanto segue</a:t>
            </a:r>
            <a:r>
              <a:rPr lang="it-IT" sz="2400" dirty="0"/>
              <a:t>: </a:t>
            </a:r>
          </a:p>
          <a:p>
            <a:r>
              <a:rPr lang="it-IT" sz="2400" i="1" dirty="0">
                <a:solidFill>
                  <a:srgbClr val="000090"/>
                </a:solidFill>
              </a:rPr>
              <a:t>“Le strumentazioni di cui al presente allegato vengono utilizzate su soggetti consenzienti </a:t>
            </a:r>
            <a:r>
              <a:rPr lang="it-IT" sz="2400" dirty="0">
                <a:solidFill>
                  <a:srgbClr val="000090"/>
                </a:solidFill>
              </a:rPr>
              <a:t>adeguatamente</a:t>
            </a:r>
            <a:r>
              <a:rPr lang="it-IT" sz="2400" i="1" dirty="0">
                <a:solidFill>
                  <a:srgbClr val="000090"/>
                </a:solidFill>
              </a:rPr>
              <a:t> informati sulle procedure cui vengono sottoposti, le finalità delle strumentazioni che verranno utilizzate, le modalità di utilizzazione, i possibili risultati attesi e le eventuali controindicazioni e rischi. Laddove le schede delle singole apparecchiature prevedano raccomandazioni o valutazioni anche di condizioni patologiche ed il soggetto non disponga di informazioni certe si rende necessario il coinvolgimento del medico di fiducia</a:t>
            </a:r>
            <a:r>
              <a:rPr lang="it-IT" sz="2400" i="1" dirty="0"/>
              <a:t>”. </a:t>
            </a:r>
            <a:endParaRPr lang="it-IT" sz="2400" dirty="0"/>
          </a:p>
          <a:p>
            <a:pPr algn="ctr">
              <a:lnSpc>
                <a:spcPct val="90000"/>
              </a:lnSpc>
              <a:buFontTx/>
              <a:buNone/>
            </a:pPr>
            <a:endParaRPr lang="en-US" sz="2400" dirty="0">
              <a:solidFill>
                <a:srgbClr val="000090"/>
              </a:solidFill>
              <a:effectLst/>
            </a:endParaRPr>
          </a:p>
          <a:p>
            <a:pPr>
              <a:lnSpc>
                <a:spcPct val="90000"/>
              </a:lnSpc>
            </a:pPr>
            <a:endParaRPr lang="en-US" sz="2800" dirty="0">
              <a:solidFill>
                <a:srgbClr val="000090"/>
              </a:solidFill>
              <a:effectLst/>
            </a:endParaRPr>
          </a:p>
          <a:p>
            <a:pPr>
              <a:lnSpc>
                <a:spcPct val="90000"/>
              </a:lnSpc>
            </a:pPr>
            <a:endParaRPr lang="en-US" sz="2800" dirty="0"/>
          </a:p>
        </p:txBody>
      </p:sp>
    </p:spTree>
    <p:extLst>
      <p:ext uri="{BB962C8B-B14F-4D97-AF65-F5344CB8AC3E}">
        <p14:creationId xmlns:p14="http://schemas.microsoft.com/office/powerpoint/2010/main" val="16949235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07756" y="400271"/>
            <a:ext cx="8176846" cy="1077218"/>
          </a:xfrm>
          <a:prstGeom prst="rect">
            <a:avLst/>
          </a:prstGeom>
          <a:noFill/>
        </p:spPr>
        <p:txBody>
          <a:bodyPr wrap="square" rtlCol="0">
            <a:spAutoFit/>
          </a:bodyPr>
          <a:lstStyle/>
          <a:p>
            <a:r>
              <a:rPr lang="it-IT" sz="3200" dirty="0">
                <a:solidFill>
                  <a:srgbClr val="000090"/>
                </a:solidFill>
              </a:rPr>
              <a:t>Sopralluoghi su n. 16 attività di estetica </a:t>
            </a:r>
            <a:r>
              <a:rPr lang="it-IT" sz="3200" dirty="0" smtClean="0">
                <a:solidFill>
                  <a:srgbClr val="000090"/>
                </a:solidFill>
              </a:rPr>
              <a:t>Provincia </a:t>
            </a:r>
            <a:r>
              <a:rPr lang="it-IT" sz="3200" dirty="0">
                <a:solidFill>
                  <a:srgbClr val="000090"/>
                </a:solidFill>
              </a:rPr>
              <a:t>di Arezzo</a:t>
            </a:r>
          </a:p>
        </p:txBody>
      </p:sp>
      <p:sp>
        <p:nvSpPr>
          <p:cNvPr id="3" name="CasellaDiTesto 2"/>
          <p:cNvSpPr txBox="1"/>
          <p:nvPr/>
        </p:nvSpPr>
        <p:spPr>
          <a:xfrm>
            <a:off x="507756" y="2578345"/>
            <a:ext cx="6921305" cy="1077218"/>
          </a:xfrm>
          <a:prstGeom prst="rect">
            <a:avLst/>
          </a:prstGeom>
          <a:noFill/>
        </p:spPr>
        <p:txBody>
          <a:bodyPr wrap="square" rtlCol="0">
            <a:spAutoFit/>
          </a:bodyPr>
          <a:lstStyle/>
          <a:p>
            <a:pPr algn="ctr"/>
            <a:r>
              <a:rPr lang="it-IT" sz="3200" dirty="0">
                <a:solidFill>
                  <a:schemeClr val="bg2">
                    <a:lumMod val="50000"/>
                  </a:schemeClr>
                </a:solidFill>
              </a:rPr>
              <a:t> </a:t>
            </a:r>
            <a:r>
              <a:rPr lang="it-IT" sz="3200" dirty="0">
                <a:solidFill>
                  <a:srgbClr val="000090"/>
                </a:solidFill>
              </a:rPr>
              <a:t>su n. 16 attività di estetica </a:t>
            </a:r>
            <a:r>
              <a:rPr lang="it-IT" sz="3200" dirty="0" smtClean="0">
                <a:solidFill>
                  <a:srgbClr val="000090"/>
                </a:solidFill>
              </a:rPr>
              <a:t>NEGLI ULTIMI  </a:t>
            </a:r>
            <a:r>
              <a:rPr lang="it-IT" sz="3200" dirty="0">
                <a:solidFill>
                  <a:srgbClr val="000090"/>
                </a:solidFill>
              </a:rPr>
              <a:t>2 anni</a:t>
            </a:r>
          </a:p>
        </p:txBody>
      </p:sp>
      <p:sp>
        <p:nvSpPr>
          <p:cNvPr id="4" name="Rettangolo 3"/>
          <p:cNvSpPr/>
          <p:nvPr/>
        </p:nvSpPr>
        <p:spPr>
          <a:xfrm>
            <a:off x="624034" y="3725367"/>
            <a:ext cx="7877029" cy="1077218"/>
          </a:xfrm>
          <a:prstGeom prst="rect">
            <a:avLst/>
          </a:prstGeom>
        </p:spPr>
        <p:txBody>
          <a:bodyPr wrap="square">
            <a:spAutoFit/>
          </a:bodyPr>
          <a:lstStyle/>
          <a:p>
            <a:r>
              <a:rPr lang="it-IT" sz="3200" dirty="0">
                <a:solidFill>
                  <a:srgbClr val="000090"/>
                </a:solidFill>
              </a:rPr>
              <a:t>n. 10 avevano un apparato a radiofrequenze </a:t>
            </a:r>
          </a:p>
          <a:p>
            <a:r>
              <a:rPr lang="it-IT" sz="3200" dirty="0">
                <a:solidFill>
                  <a:srgbClr val="000090"/>
                </a:solidFill>
              </a:rPr>
              <a:t>per il trattamento della pelle </a:t>
            </a:r>
          </a:p>
        </p:txBody>
      </p:sp>
    </p:spTree>
    <p:extLst>
      <p:ext uri="{BB962C8B-B14F-4D97-AF65-F5344CB8AC3E}">
        <p14:creationId xmlns:p14="http://schemas.microsoft.com/office/powerpoint/2010/main" val="16755752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69114447"/>
              </p:ext>
            </p:extLst>
          </p:nvPr>
        </p:nvGraphicFramePr>
        <p:xfrm>
          <a:off x="114299" y="185737"/>
          <a:ext cx="8872540" cy="5554902"/>
        </p:xfrm>
        <a:graphic>
          <a:graphicData uri="http://schemas.openxmlformats.org/drawingml/2006/table">
            <a:tbl>
              <a:tblPr firstRow="1" bandRow="1">
                <a:tableStyleId>{5C22544A-7EE6-4342-B048-85BDC9FD1C3A}</a:tableStyleId>
              </a:tblPr>
              <a:tblGrid>
                <a:gridCol w="1585914"/>
                <a:gridCol w="3843338"/>
                <a:gridCol w="1694767"/>
                <a:gridCol w="1748521"/>
              </a:tblGrid>
              <a:tr h="655086">
                <a:tc>
                  <a:txBody>
                    <a:bodyPr/>
                    <a:lstStyle/>
                    <a:p>
                      <a:pPr algn="ctr"/>
                      <a:r>
                        <a:rPr lang="it-IT" sz="2100" dirty="0" smtClean="0"/>
                        <a:t>Riferimento</a:t>
                      </a:r>
                      <a:r>
                        <a:rPr lang="it-IT" sz="2100" baseline="0" dirty="0" smtClean="0"/>
                        <a:t> Macchinario</a:t>
                      </a:r>
                      <a:endParaRPr lang="it-IT" sz="2100" dirty="0"/>
                    </a:p>
                  </a:txBody>
                  <a:tcPr marL="0" marR="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2100" dirty="0" smtClean="0"/>
                        <a:t>Tipo</a:t>
                      </a:r>
                    </a:p>
                  </a:txBody>
                  <a:tcPr marL="0" marR="0"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it-IT" sz="2100" dirty="0" smtClean="0"/>
                        <a:t>Tipologia</a:t>
                      </a:r>
                    </a:p>
                  </a:txBody>
                  <a:tcPr marL="0" marR="0" marT="0" marB="0" anchor="ctr"/>
                </a:tc>
                <a:tc>
                  <a:txBody>
                    <a:bodyPr/>
                    <a:lstStyle/>
                    <a:p>
                      <a:pPr algn="ctr"/>
                      <a:r>
                        <a:rPr lang="it-IT" sz="2100" dirty="0" smtClean="0"/>
                        <a:t>Frequenza</a:t>
                      </a:r>
                      <a:endParaRPr lang="it-IT" sz="2100" dirty="0"/>
                    </a:p>
                  </a:txBody>
                  <a:tcPr marL="0" marR="0" marT="0" marB="0" anchor="ctr"/>
                </a:tc>
              </a:tr>
              <a:tr h="887965">
                <a:tc>
                  <a:txBody>
                    <a:bodyPr/>
                    <a:lstStyle/>
                    <a:p>
                      <a:pPr algn="ctr"/>
                      <a:r>
                        <a:rPr lang="it-IT" sz="2400" dirty="0" smtClean="0"/>
                        <a:t>1</a:t>
                      </a:r>
                      <a:endParaRPr lang="it-IT" sz="2400" dirty="0"/>
                    </a:p>
                  </a:txBody>
                  <a:tcPr marL="0" marR="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t-IT" sz="2400" kern="1200" dirty="0" smtClean="0">
                          <a:effectLst/>
                        </a:rPr>
                        <a:t>Radiofrequenza e</a:t>
                      </a:r>
                      <a:r>
                        <a:rPr lang="it-IT" sz="2400" kern="1200" baseline="0" dirty="0" smtClean="0">
                          <a:effectLst/>
                        </a:rPr>
                        <a:t> </a:t>
                      </a:r>
                      <a:r>
                        <a:rPr lang="it-IT" sz="2400" kern="1200" dirty="0" smtClean="0">
                          <a:effectLst/>
                        </a:rPr>
                        <a:t>infrarossi</a:t>
                      </a:r>
                      <a:r>
                        <a:rPr lang="it-IT" sz="2400" dirty="0" smtClean="0">
                          <a:effectLst/>
                        </a:rPr>
                        <a:t> </a:t>
                      </a:r>
                      <a:endParaRPr lang="it-IT" sz="2400" dirty="0" smtClean="0"/>
                    </a:p>
                  </a:txBody>
                  <a:tcPr marL="0" marR="0" marT="0" marB="0" anchor="ctr"/>
                </a:tc>
                <a:tc>
                  <a:txBody>
                    <a:bodyPr/>
                    <a:lstStyle/>
                    <a:p>
                      <a:pPr algn="ctr"/>
                      <a:r>
                        <a:rPr lang="it-IT" sz="2400" dirty="0" smtClean="0"/>
                        <a:t>Bipolare – Tripolare </a:t>
                      </a:r>
                      <a:endParaRPr lang="it-IT" sz="2400" dirty="0"/>
                    </a:p>
                  </a:txBody>
                  <a:tcPr marL="0" marR="0" marT="0" marB="0" anchor="ctr"/>
                </a:tc>
                <a:tc>
                  <a:txBody>
                    <a:bodyPr/>
                    <a:lstStyle/>
                    <a:p>
                      <a:pPr algn="ctr"/>
                      <a:r>
                        <a:rPr lang="it-IT" sz="2400" dirty="0" smtClean="0"/>
                        <a:t>[1MHz]</a:t>
                      </a:r>
                      <a:endParaRPr lang="it-IT" sz="2400" dirty="0"/>
                    </a:p>
                  </a:txBody>
                  <a:tcPr marL="0" marR="0" marT="0" marB="0" anchor="ctr"/>
                </a:tc>
              </a:tr>
              <a:tr h="800100">
                <a:tc>
                  <a:txBody>
                    <a:bodyPr/>
                    <a:lstStyle/>
                    <a:p>
                      <a:pPr algn="ctr"/>
                      <a:r>
                        <a:rPr lang="it-IT" sz="2400" dirty="0" smtClean="0"/>
                        <a:t>2</a:t>
                      </a:r>
                      <a:endParaRPr lang="it-IT" sz="2400" dirty="0"/>
                    </a:p>
                  </a:txBody>
                  <a:tcPr marL="0" marR="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t-IT" sz="2400" kern="1200" dirty="0" smtClean="0">
                          <a:effectLst/>
                        </a:rPr>
                        <a:t>Radiofrequenza e</a:t>
                      </a:r>
                      <a:r>
                        <a:rPr lang="it-IT" sz="2400" kern="1200" baseline="0" dirty="0" smtClean="0">
                          <a:effectLst/>
                        </a:rPr>
                        <a:t> </a:t>
                      </a:r>
                      <a:r>
                        <a:rPr lang="it-IT" sz="2400" kern="1200" dirty="0" smtClean="0">
                          <a:effectLst/>
                        </a:rPr>
                        <a:t>infrarossi</a:t>
                      </a:r>
                      <a:endParaRPr lang="it-IT" sz="2400" dirty="0" smtClean="0"/>
                    </a:p>
                  </a:txBody>
                  <a:tcPr marL="0" marR="0" marT="0" marB="0" anchor="ctr"/>
                </a:tc>
                <a:tc>
                  <a:txBody>
                    <a:bodyPr/>
                    <a:lstStyle/>
                    <a:p>
                      <a:pPr algn="ctr"/>
                      <a:r>
                        <a:rPr lang="it-IT" sz="2400" dirty="0" smtClean="0"/>
                        <a:t>Bipolare</a:t>
                      </a:r>
                      <a:endParaRPr lang="it-IT" sz="2400" dirty="0"/>
                    </a:p>
                  </a:txBody>
                  <a:tcPr marL="0" marR="0" marT="0" marB="0" anchor="ctr"/>
                </a:tc>
                <a:tc>
                  <a:txBody>
                    <a:bodyPr/>
                    <a:lstStyle/>
                    <a:p>
                      <a:pPr algn="ctr"/>
                      <a:r>
                        <a:rPr lang="it-IT" sz="2400" dirty="0" smtClean="0"/>
                        <a:t>[700kHz]</a:t>
                      </a:r>
                      <a:endParaRPr lang="it-IT" sz="2400" dirty="0">
                        <a:solidFill>
                          <a:srgbClr val="FF0000"/>
                        </a:solidFill>
                      </a:endParaRPr>
                    </a:p>
                  </a:txBody>
                  <a:tcPr marL="0" marR="0" marT="0" marB="0" anchor="ctr"/>
                </a:tc>
              </a:tr>
              <a:tr h="977765">
                <a:tc>
                  <a:txBody>
                    <a:bodyPr/>
                    <a:lstStyle/>
                    <a:p>
                      <a:pPr algn="ctr"/>
                      <a:r>
                        <a:rPr lang="it-IT" sz="2400" dirty="0" smtClean="0"/>
                        <a:t>3</a:t>
                      </a:r>
                      <a:endParaRPr lang="it-IT" sz="2400" dirty="0"/>
                    </a:p>
                  </a:txBody>
                  <a:tcPr marL="0" marR="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t-IT" sz="2400" kern="1200" dirty="0" smtClean="0">
                          <a:effectLst/>
                        </a:rPr>
                        <a:t>Radiofrequenza</a:t>
                      </a:r>
                      <a:endParaRPr lang="it-IT" sz="2400" dirty="0"/>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kern="1200" dirty="0" smtClean="0"/>
                        <a:t>Multipolare</a:t>
                      </a: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dirty="0" smtClean="0"/>
                        <a:t>[1MHz]</a:t>
                      </a:r>
                      <a:endParaRPr lang="it-IT" sz="2400" kern="1200" dirty="0" smtClean="0"/>
                    </a:p>
                  </a:txBody>
                  <a:tcPr marL="0" marR="0" marT="0" marB="0" anchor="ctr"/>
                </a:tc>
              </a:tr>
              <a:tr h="1129857">
                <a:tc>
                  <a:txBody>
                    <a:bodyPr/>
                    <a:lstStyle/>
                    <a:p>
                      <a:pPr algn="ctr"/>
                      <a:r>
                        <a:rPr lang="it-IT" sz="2400" dirty="0" smtClean="0"/>
                        <a:t>4</a:t>
                      </a:r>
                      <a:endParaRPr lang="it-IT" sz="2400" dirty="0"/>
                    </a:p>
                  </a:txBody>
                  <a:tcPr marL="0" marR="0" marT="0" marB="0" anchor="ctr"/>
                </a:tc>
                <a:tc>
                  <a:txBody>
                    <a:bodyPr/>
                    <a:lstStyle/>
                    <a:p>
                      <a:r>
                        <a:rPr lang="it-IT" sz="2400" kern="1200" dirty="0" smtClean="0">
                          <a:solidFill>
                            <a:schemeClr val="dk1"/>
                          </a:solidFill>
                          <a:effectLst/>
                          <a:latin typeface="+mn-lt"/>
                          <a:ea typeface="+mn-ea"/>
                          <a:cs typeface="+mn-cs"/>
                        </a:rPr>
                        <a:t>Radiofrequenza, Infrarossi,  massaggio aspirante</a:t>
                      </a:r>
                      <a:r>
                        <a:rPr lang="it-IT" sz="2400" dirty="0" smtClean="0">
                          <a:effectLst/>
                        </a:rPr>
                        <a:t> </a:t>
                      </a:r>
                      <a:endParaRPr lang="it-IT" sz="2400" dirty="0"/>
                    </a:p>
                  </a:txBody>
                  <a:tcPr marL="0" marR="0"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it-IT" sz="2400" dirty="0" smtClean="0"/>
                        <a:t>Bipolare</a:t>
                      </a: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kern="1200" dirty="0" smtClean="0">
                          <a:solidFill>
                            <a:schemeClr val="dk1"/>
                          </a:solidFill>
                          <a:latin typeface="+mn-lt"/>
                          <a:ea typeface="+mn-ea"/>
                          <a:cs typeface="+mn-cs"/>
                        </a:rPr>
                        <a:t>[500MHz]</a:t>
                      </a:r>
                    </a:p>
                  </a:txBody>
                  <a:tcPr marL="0" marR="0" marT="0" marB="0" anchor="ctr"/>
                </a:tc>
              </a:tr>
              <a:tr h="1104129">
                <a:tc>
                  <a:txBody>
                    <a:bodyPr/>
                    <a:lstStyle/>
                    <a:p>
                      <a:pPr algn="ctr"/>
                      <a:r>
                        <a:rPr lang="it-IT" sz="2400" dirty="0" smtClean="0"/>
                        <a:t>5</a:t>
                      </a:r>
                      <a:endParaRPr lang="it-IT" sz="2400" dirty="0"/>
                    </a:p>
                  </a:txBody>
                  <a:tcPr marL="0" marR="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t-IT" sz="2400" kern="1200" dirty="0" smtClean="0">
                          <a:effectLst/>
                        </a:rPr>
                        <a:t>Radiofrequenza e</a:t>
                      </a:r>
                      <a:r>
                        <a:rPr lang="it-IT" sz="2400" kern="1200" baseline="0" dirty="0" smtClean="0">
                          <a:effectLst/>
                        </a:rPr>
                        <a:t> </a:t>
                      </a:r>
                      <a:r>
                        <a:rPr lang="it-IT" sz="2400" kern="1200" dirty="0" smtClean="0">
                          <a:effectLst/>
                        </a:rPr>
                        <a:t>infrarossi</a:t>
                      </a:r>
                      <a:r>
                        <a:rPr lang="it-IT" sz="2400" dirty="0" smtClean="0">
                          <a:effectLst/>
                        </a:rPr>
                        <a:t> </a:t>
                      </a:r>
                      <a:endParaRPr lang="it-IT" sz="2400" dirty="0" smtClean="0"/>
                    </a:p>
                  </a:txBody>
                  <a:tcPr marL="0" marR="0" marT="0" marB="0" anchor="ctr"/>
                </a:tc>
                <a:tc>
                  <a:txBody>
                    <a:bodyPr/>
                    <a:lstStyle/>
                    <a:p>
                      <a:pPr algn="ctr"/>
                      <a:r>
                        <a:rPr lang="it-IT" sz="2400" dirty="0" smtClean="0"/>
                        <a:t>Bipolare – Tripolare </a:t>
                      </a:r>
                      <a:endParaRPr lang="it-IT" sz="2400" dirty="0"/>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dirty="0" smtClean="0"/>
                        <a:t>[500MHz]</a:t>
                      </a:r>
                    </a:p>
                  </a:txBody>
                  <a:tcPr marL="0" marR="0" marT="0" marB="0" anchor="ctr"/>
                </a:tc>
              </a:tr>
            </a:tbl>
          </a:graphicData>
        </a:graphic>
      </p:graphicFrame>
    </p:spTree>
    <p:extLst>
      <p:ext uri="{BB962C8B-B14F-4D97-AF65-F5344CB8AC3E}">
        <p14:creationId xmlns:p14="http://schemas.microsoft.com/office/powerpoint/2010/main" val="61673467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209419369"/>
              </p:ext>
            </p:extLst>
          </p:nvPr>
        </p:nvGraphicFramePr>
        <p:xfrm>
          <a:off x="114299" y="185737"/>
          <a:ext cx="8872540" cy="5631336"/>
        </p:xfrm>
        <a:graphic>
          <a:graphicData uri="http://schemas.openxmlformats.org/drawingml/2006/table">
            <a:tbl>
              <a:tblPr firstRow="1" bandRow="1">
                <a:tableStyleId>{5C22544A-7EE6-4342-B048-85BDC9FD1C3A}</a:tableStyleId>
              </a:tblPr>
              <a:tblGrid>
                <a:gridCol w="1585914"/>
                <a:gridCol w="3843338"/>
                <a:gridCol w="1694767"/>
                <a:gridCol w="1748521"/>
              </a:tblGrid>
              <a:tr h="655086">
                <a:tc>
                  <a:txBody>
                    <a:bodyPr/>
                    <a:lstStyle/>
                    <a:p>
                      <a:pPr algn="ctr"/>
                      <a:r>
                        <a:rPr lang="it-IT" sz="2400" dirty="0" smtClean="0"/>
                        <a:t>Riferimento</a:t>
                      </a:r>
                      <a:r>
                        <a:rPr lang="it-IT" sz="2400" baseline="0" dirty="0" smtClean="0"/>
                        <a:t> Macchinario</a:t>
                      </a:r>
                      <a:endParaRPr lang="it-IT" sz="2400" dirty="0"/>
                    </a:p>
                  </a:txBody>
                  <a:tcPr marL="0" marR="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2400" dirty="0" smtClean="0"/>
                        <a:t>Tipo</a:t>
                      </a:r>
                    </a:p>
                  </a:txBody>
                  <a:tcPr marL="0" marR="0"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it-IT" sz="2400" dirty="0" smtClean="0"/>
                        <a:t>Tipologia</a:t>
                      </a:r>
                    </a:p>
                  </a:txBody>
                  <a:tcPr marL="0" marR="0" marT="0" marB="0" anchor="ctr"/>
                </a:tc>
                <a:tc>
                  <a:txBody>
                    <a:bodyPr/>
                    <a:lstStyle/>
                    <a:p>
                      <a:pPr algn="ctr"/>
                      <a:r>
                        <a:rPr lang="it-IT" sz="2400" dirty="0" smtClean="0"/>
                        <a:t>Frequenza</a:t>
                      </a:r>
                      <a:endParaRPr lang="it-IT" sz="2400" dirty="0"/>
                    </a:p>
                  </a:txBody>
                  <a:tcPr marL="0" marR="0" marT="0" marB="0" anchor="ctr"/>
                </a:tc>
              </a:tr>
              <a:tr h="887965">
                <a:tc>
                  <a:txBody>
                    <a:bodyPr/>
                    <a:lstStyle/>
                    <a:p>
                      <a:pPr algn="ctr"/>
                      <a:r>
                        <a:rPr lang="it-IT" sz="2400" dirty="0" smtClean="0"/>
                        <a:t>6</a:t>
                      </a:r>
                      <a:endParaRPr lang="it-IT" sz="2400" dirty="0"/>
                    </a:p>
                  </a:txBody>
                  <a:tcPr marL="0" marR="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t-IT" sz="2400" kern="1200" dirty="0" smtClean="0">
                          <a:effectLst/>
                        </a:rPr>
                        <a:t>Radiofrequenza</a:t>
                      </a:r>
                      <a:r>
                        <a:rPr lang="it-IT" sz="2400" dirty="0" smtClean="0">
                          <a:effectLst/>
                        </a:rPr>
                        <a:t> </a:t>
                      </a:r>
                      <a:endParaRPr lang="it-IT" sz="2400" dirty="0" smtClean="0"/>
                    </a:p>
                  </a:txBody>
                  <a:tcPr marL="0" marR="0" marT="0" marB="0" anchor="ctr"/>
                </a:tc>
                <a:tc>
                  <a:txBody>
                    <a:bodyPr/>
                    <a:lstStyle/>
                    <a:p>
                      <a:pPr algn="ctr"/>
                      <a:r>
                        <a:rPr lang="it-IT" sz="2400" dirty="0" smtClean="0"/>
                        <a:t>Monopolare</a:t>
                      </a:r>
                      <a:endParaRPr lang="it-IT" sz="2400" dirty="0"/>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kern="1200" dirty="0" smtClean="0">
                          <a:solidFill>
                            <a:schemeClr val="dk1"/>
                          </a:solidFill>
                          <a:latin typeface="+mn-lt"/>
                          <a:ea typeface="+mn-ea"/>
                          <a:cs typeface="+mn-cs"/>
                        </a:rPr>
                        <a:t>[450-680MHz]</a:t>
                      </a:r>
                    </a:p>
                  </a:txBody>
                  <a:tcPr marL="68580" marR="68580" marT="34290" marB="34290" anchor="ctr" anchorCtr="1"/>
                </a:tc>
              </a:tr>
              <a:tr h="800100">
                <a:tc>
                  <a:txBody>
                    <a:bodyPr/>
                    <a:lstStyle/>
                    <a:p>
                      <a:pPr algn="ctr"/>
                      <a:r>
                        <a:rPr lang="it-IT" sz="2400" dirty="0" smtClean="0"/>
                        <a:t>7</a:t>
                      </a:r>
                      <a:endParaRPr lang="it-IT" sz="2400" dirty="0"/>
                    </a:p>
                  </a:txBody>
                  <a:tcPr marL="0" marR="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t-IT" sz="2400" kern="1200" dirty="0" smtClean="0">
                          <a:effectLst/>
                        </a:rPr>
                        <a:t>Radiofrequenza</a:t>
                      </a:r>
                      <a:endParaRPr lang="it-IT" sz="2400" dirty="0" smtClean="0"/>
                    </a:p>
                  </a:txBody>
                  <a:tcPr marL="0" marR="0" marT="0" marB="0" anchor="ctr"/>
                </a:tc>
                <a:tc>
                  <a:txBody>
                    <a:bodyPr/>
                    <a:lstStyle/>
                    <a:p>
                      <a:pPr algn="ctr"/>
                      <a:r>
                        <a:rPr lang="it-IT" sz="2400" dirty="0" smtClean="0"/>
                        <a:t>Monopolare</a:t>
                      </a:r>
                      <a:endParaRPr lang="it-IT" sz="2400" dirty="0"/>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kern="1200" dirty="0" smtClean="0">
                          <a:solidFill>
                            <a:schemeClr val="dk1"/>
                          </a:solidFill>
                          <a:latin typeface="+mn-lt"/>
                          <a:ea typeface="+mn-ea"/>
                          <a:cs typeface="+mn-cs"/>
                        </a:rPr>
                        <a:t>[500 MHz]</a:t>
                      </a:r>
                    </a:p>
                  </a:txBody>
                  <a:tcPr marL="68580" marR="68580" marT="34290" marB="34290" anchor="ctr" anchorCtr="1"/>
                </a:tc>
              </a:tr>
              <a:tr h="977765">
                <a:tc>
                  <a:txBody>
                    <a:bodyPr/>
                    <a:lstStyle/>
                    <a:p>
                      <a:pPr algn="ctr"/>
                      <a:r>
                        <a:rPr lang="it-IT" sz="2400" dirty="0" smtClean="0"/>
                        <a:t>8</a:t>
                      </a:r>
                      <a:endParaRPr lang="it-IT" sz="2400" dirty="0"/>
                    </a:p>
                  </a:txBody>
                  <a:tcPr marL="0" marR="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t-IT" sz="2400" kern="1200" dirty="0" smtClean="0">
                          <a:effectLst/>
                        </a:rPr>
                        <a:t>Radiofrequenza</a:t>
                      </a:r>
                      <a:endParaRPr lang="it-IT" sz="2400" dirty="0"/>
                    </a:p>
                  </a:txBody>
                  <a:tcPr marL="0" marR="0" marT="0" marB="0" anchor="ctr"/>
                </a:tc>
                <a:tc>
                  <a:txBody>
                    <a:bodyPr/>
                    <a:lstStyle/>
                    <a:p>
                      <a:pPr algn="ctr"/>
                      <a:r>
                        <a:rPr lang="it-IT" sz="2400" dirty="0" smtClean="0"/>
                        <a:t>Monopolare</a:t>
                      </a:r>
                      <a:endParaRPr lang="it-IT" sz="2400" dirty="0"/>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kern="1200" dirty="0" smtClean="0">
                          <a:solidFill>
                            <a:schemeClr val="dk1"/>
                          </a:solidFill>
                          <a:latin typeface="+mn-lt"/>
                          <a:ea typeface="+mn-ea"/>
                          <a:cs typeface="+mn-cs"/>
                        </a:rPr>
                        <a:t>[800-900 MHz]</a:t>
                      </a:r>
                    </a:p>
                  </a:txBody>
                  <a:tcPr marL="68580" marR="68580" marT="34290" marB="34290" anchor="ctr" anchorCtr="1"/>
                </a:tc>
              </a:tr>
              <a:tr h="1129857">
                <a:tc>
                  <a:txBody>
                    <a:bodyPr/>
                    <a:lstStyle/>
                    <a:p>
                      <a:pPr algn="ctr"/>
                      <a:r>
                        <a:rPr lang="it-IT" sz="2400" dirty="0" smtClean="0"/>
                        <a:t>9</a:t>
                      </a:r>
                      <a:endParaRPr lang="it-IT" sz="2400" dirty="0"/>
                    </a:p>
                  </a:txBody>
                  <a:tcPr marL="0" marR="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t-IT" sz="2400" kern="1200" dirty="0" smtClean="0">
                          <a:effectLst/>
                        </a:rPr>
                        <a:t>Radiofrequenza e</a:t>
                      </a:r>
                      <a:r>
                        <a:rPr lang="it-IT" sz="2400" kern="1200" baseline="0" dirty="0" smtClean="0">
                          <a:effectLst/>
                        </a:rPr>
                        <a:t> </a:t>
                      </a:r>
                      <a:r>
                        <a:rPr lang="it-IT" sz="2400" kern="1200" dirty="0" smtClean="0">
                          <a:effectLst/>
                        </a:rPr>
                        <a:t>infrarossi</a:t>
                      </a:r>
                      <a:endParaRPr lang="it-IT" sz="2400" dirty="0" smtClean="0"/>
                    </a:p>
                  </a:txBody>
                  <a:tcPr marL="0" marR="0"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it-IT" sz="2400" dirty="0" smtClean="0"/>
                        <a:t>Monopolare</a:t>
                      </a: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kern="1200" dirty="0" smtClean="0">
                          <a:solidFill>
                            <a:schemeClr val="dk1"/>
                          </a:solidFill>
                          <a:latin typeface="+mn-lt"/>
                          <a:ea typeface="+mn-ea"/>
                          <a:cs typeface="+mn-cs"/>
                        </a:rPr>
                        <a:t>[450-680MHz]</a:t>
                      </a:r>
                    </a:p>
                  </a:txBody>
                  <a:tcPr marL="68580" marR="68580" marT="34290" marB="34290" anchor="ctr" anchorCtr="1"/>
                </a:tc>
              </a:tr>
              <a:tr h="1104129">
                <a:tc>
                  <a:txBody>
                    <a:bodyPr/>
                    <a:lstStyle/>
                    <a:p>
                      <a:pPr algn="ctr"/>
                      <a:r>
                        <a:rPr lang="it-IT" sz="2400" dirty="0" smtClean="0"/>
                        <a:t>10</a:t>
                      </a:r>
                      <a:endParaRPr lang="it-IT" sz="2400" dirty="0"/>
                    </a:p>
                  </a:txBody>
                  <a:tcPr marL="0" marR="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it-IT" sz="2400" kern="1200" dirty="0" smtClean="0">
                          <a:effectLst/>
                        </a:rPr>
                        <a:t>Radiofrequenza</a:t>
                      </a:r>
                      <a:endParaRPr lang="it-IT" sz="2400" dirty="0" smtClean="0"/>
                    </a:p>
                  </a:txBody>
                  <a:tcPr marL="0" marR="0" marT="0" marB="0" anchor="ctr"/>
                </a:tc>
                <a:tc>
                  <a:txBody>
                    <a:bodyPr/>
                    <a:lstStyle/>
                    <a:p>
                      <a:pPr algn="ctr"/>
                      <a:r>
                        <a:rPr lang="it-IT" sz="2400" dirty="0" smtClean="0"/>
                        <a:t>Monopolare</a:t>
                      </a:r>
                      <a:endParaRPr lang="it-IT" sz="2400" dirty="0"/>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kern="1200" dirty="0" smtClean="0">
                          <a:solidFill>
                            <a:schemeClr val="dk1"/>
                          </a:solidFill>
                          <a:latin typeface="+mn-lt"/>
                          <a:ea typeface="+mn-ea"/>
                          <a:cs typeface="+mn-cs"/>
                        </a:rPr>
                        <a:t>[250</a:t>
                      </a:r>
                      <a:r>
                        <a:rPr lang="it-IT" sz="2400" kern="1200" baseline="0" dirty="0" smtClean="0">
                          <a:solidFill>
                            <a:schemeClr val="dk1"/>
                          </a:solidFill>
                          <a:latin typeface="+mn-lt"/>
                          <a:ea typeface="+mn-ea"/>
                          <a:cs typeface="+mn-cs"/>
                        </a:rPr>
                        <a:t> </a:t>
                      </a:r>
                      <a:r>
                        <a:rPr lang="it-IT" sz="2400" kern="1200" dirty="0" smtClean="0">
                          <a:solidFill>
                            <a:schemeClr val="dk1"/>
                          </a:solidFill>
                          <a:latin typeface="+mn-lt"/>
                          <a:ea typeface="+mn-ea"/>
                          <a:cs typeface="+mn-cs"/>
                        </a:rPr>
                        <a:t>MHz]</a:t>
                      </a:r>
                    </a:p>
                  </a:txBody>
                  <a:tcPr marL="68580" marR="68580" marT="34290" marB="34290" anchor="ctr" anchorCtr="1"/>
                </a:tc>
              </a:tr>
            </a:tbl>
          </a:graphicData>
        </a:graphic>
      </p:graphicFrame>
    </p:spTree>
    <p:extLst>
      <p:ext uri="{BB962C8B-B14F-4D97-AF65-F5344CB8AC3E}">
        <p14:creationId xmlns:p14="http://schemas.microsoft.com/office/powerpoint/2010/main" val="159515493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ma 1 risultati.jpg"/>
          <p:cNvPicPr/>
          <p:nvPr/>
        </p:nvPicPr>
        <p:blipFill>
          <a:blip r:embed="rId2" cstate="print"/>
          <a:stretch>
            <a:fillRect/>
          </a:stretch>
        </p:blipFill>
        <p:spPr>
          <a:xfrm>
            <a:off x="314242" y="377738"/>
            <a:ext cx="3353297" cy="2563002"/>
          </a:xfrm>
          <a:prstGeom prst="rect">
            <a:avLst/>
          </a:prstGeom>
        </p:spPr>
      </p:pic>
      <p:pic>
        <p:nvPicPr>
          <p:cNvPr id="3" name="Immagine 2" descr="schema 2 risultati.jpg"/>
          <p:cNvPicPr/>
          <p:nvPr/>
        </p:nvPicPr>
        <p:blipFill>
          <a:blip r:embed="rId3" cstate="print"/>
          <a:stretch>
            <a:fillRect/>
          </a:stretch>
        </p:blipFill>
        <p:spPr>
          <a:xfrm>
            <a:off x="4310290" y="497007"/>
            <a:ext cx="3830480" cy="2443733"/>
          </a:xfrm>
          <a:prstGeom prst="rect">
            <a:avLst/>
          </a:prstGeom>
        </p:spPr>
      </p:pic>
      <p:graphicFrame>
        <p:nvGraphicFramePr>
          <p:cNvPr id="4" name="Tabella 3"/>
          <p:cNvGraphicFramePr>
            <a:graphicFrameLocks noGrp="1"/>
          </p:cNvGraphicFramePr>
          <p:nvPr>
            <p:extLst>
              <p:ext uri="{D42A27DB-BD31-4B8C-83A1-F6EECF244321}">
                <p14:modId xmlns:p14="http://schemas.microsoft.com/office/powerpoint/2010/main" val="1841585795"/>
              </p:ext>
            </p:extLst>
          </p:nvPr>
        </p:nvGraphicFramePr>
        <p:xfrm>
          <a:off x="0" y="3288362"/>
          <a:ext cx="9144002" cy="2727960"/>
        </p:xfrm>
        <a:graphic>
          <a:graphicData uri="http://schemas.openxmlformats.org/drawingml/2006/table">
            <a:tbl>
              <a:tblPr firstRow="1" firstCol="1" bandRow="1"/>
              <a:tblGrid>
                <a:gridCol w="636423"/>
                <a:gridCol w="802844"/>
                <a:gridCol w="802844"/>
                <a:gridCol w="1002183"/>
                <a:gridCol w="603503"/>
                <a:gridCol w="667512"/>
                <a:gridCol w="669341"/>
                <a:gridCol w="1139342"/>
                <a:gridCol w="758952"/>
                <a:gridCol w="1044245"/>
                <a:gridCol w="1016813"/>
              </a:tblGrid>
              <a:tr h="640080">
                <a:tc>
                  <a:txBody>
                    <a:bodyPr/>
                    <a:lstStyle/>
                    <a:p>
                      <a:pPr algn="ctr">
                        <a:spcAft>
                          <a:spcPts val="0"/>
                        </a:spcAft>
                      </a:pPr>
                      <a:r>
                        <a:rPr lang="it-IT" sz="1200" dirty="0">
                          <a:effectLst/>
                          <a:latin typeface="Liberation Sans" charset="0"/>
                          <a:ea typeface="Times New Roman" charset="0"/>
                          <a:cs typeface="Roman PS" charset="0"/>
                        </a:rPr>
                        <a:t>Misura</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Manipolo</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Potenza</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riferimento</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distanza [cm]</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Spam</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RBW</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Campo misurato</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Banda larga</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 livello popolazione stimolazione II98 </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 livello popolazione termico II98 </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8600">
                <a:tc>
                  <a:txBody>
                    <a:bodyPr/>
                    <a:lstStyle/>
                    <a:p>
                      <a:pPr algn="ctr">
                        <a:spcAft>
                          <a:spcPts val="0"/>
                        </a:spcAft>
                      </a:pPr>
                      <a:r>
                        <a:rPr lang="it-IT" sz="1200" dirty="0">
                          <a:effectLst/>
                          <a:latin typeface="Liberation Sans" charset="0"/>
                          <a:ea typeface="Times New Roman" charset="0"/>
                          <a:cs typeface="Roman PS" charset="0"/>
                        </a:rPr>
                        <a:t>1</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corpo</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max</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applicatore</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1MHz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30KHz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elettrico</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181V/m</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93,00%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34,00%</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8600">
                <a:tc>
                  <a:txBody>
                    <a:bodyPr/>
                    <a:lstStyle/>
                    <a:p>
                      <a:pPr algn="ctr">
                        <a:spcAft>
                          <a:spcPts val="0"/>
                        </a:spcAft>
                      </a:pPr>
                      <a:r>
                        <a:rPr lang="it-IT" sz="1200" dirty="0">
                          <a:effectLst/>
                          <a:latin typeface="Liberation Sans" charset="0"/>
                          <a:ea typeface="Times New Roman" charset="0"/>
                          <a:cs typeface="Roman PS" charset="0"/>
                        </a:rPr>
                        <a:t>2</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corpo</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max</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applicatore</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1MHz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30KHz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magnetico</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0,039uT</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8600">
                <a:tc>
                  <a:txBody>
                    <a:bodyPr/>
                    <a:lstStyle/>
                    <a:p>
                      <a:pPr algn="ctr">
                        <a:spcAft>
                          <a:spcPts val="0"/>
                        </a:spcAft>
                      </a:pPr>
                      <a:r>
                        <a:rPr lang="it-IT" sz="1200">
                          <a:effectLst/>
                          <a:latin typeface="Liberation Sans" charset="0"/>
                          <a:ea typeface="Times New Roman" charset="0"/>
                          <a:cs typeface="Roman PS" charset="0"/>
                        </a:rPr>
                        <a:t>3</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corpo</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max</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applicatore</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1MHz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30KHz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magnetico</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0,40%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8600">
                <a:tc>
                  <a:txBody>
                    <a:bodyPr/>
                    <a:lstStyle/>
                    <a:p>
                      <a:pPr algn="ctr">
                        <a:spcAft>
                          <a:spcPts val="0"/>
                        </a:spcAft>
                      </a:pPr>
                      <a:r>
                        <a:rPr lang="it-IT" sz="1200">
                          <a:effectLst/>
                          <a:latin typeface="Liberation Sans" charset="0"/>
                          <a:ea typeface="Times New Roman" charset="0"/>
                          <a:cs typeface="Roman PS" charset="0"/>
                        </a:rPr>
                        <a:t>4</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viso</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err="1">
                          <a:effectLst/>
                          <a:latin typeface="Liberation Sans" charset="0"/>
                          <a:ea typeface="Times New Roman" charset="0"/>
                          <a:cs typeface="Roman PS" charset="0"/>
                        </a:rPr>
                        <a:t>max</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applicatore</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10MHz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30KHz</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elettrico</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84 V/m</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highlight>
                            <a:srgbClr val="FF0000"/>
                          </a:highlight>
                          <a:latin typeface="Liberation Sans" charset="0"/>
                          <a:ea typeface="Times New Roman" charset="0"/>
                          <a:cs typeface="Roman PS" charset="0"/>
                        </a:rPr>
                        <a:t>105,00%</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50,00%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8600">
                <a:tc>
                  <a:txBody>
                    <a:bodyPr/>
                    <a:lstStyle/>
                    <a:p>
                      <a:pPr algn="ctr">
                        <a:spcAft>
                          <a:spcPts val="0"/>
                        </a:spcAft>
                      </a:pPr>
                      <a:r>
                        <a:rPr lang="it-IT" sz="1200">
                          <a:effectLst/>
                          <a:latin typeface="Liberation Sans" charset="0"/>
                          <a:ea typeface="Times New Roman" charset="0"/>
                          <a:cs typeface="Roman PS" charset="0"/>
                        </a:rPr>
                        <a:t>5</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viso</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err="1">
                          <a:effectLst/>
                          <a:latin typeface="Liberation Sans" charset="0"/>
                          <a:ea typeface="Times New Roman" charset="0"/>
                          <a:cs typeface="Roman PS" charset="0"/>
                        </a:rPr>
                        <a:t>max</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applicatore</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10MHz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30KHz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magnetico</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0,02 </a:t>
                      </a:r>
                      <a:r>
                        <a:rPr lang="it-IT" sz="1100" dirty="0" err="1">
                          <a:effectLst/>
                          <a:latin typeface="Liberation Sans" charset="0"/>
                          <a:ea typeface="Times New Roman" charset="0"/>
                          <a:cs typeface="Roman PS" charset="0"/>
                        </a:rPr>
                        <a:t>uT</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0,20%</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8600">
                <a:tc>
                  <a:txBody>
                    <a:bodyPr/>
                    <a:lstStyle/>
                    <a:p>
                      <a:pPr algn="ctr">
                        <a:spcAft>
                          <a:spcPts val="0"/>
                        </a:spcAft>
                      </a:pPr>
                      <a:r>
                        <a:rPr lang="it-IT" sz="1200">
                          <a:effectLst/>
                          <a:latin typeface="Liberation Sans" charset="0"/>
                          <a:ea typeface="Times New Roman" charset="0"/>
                          <a:cs typeface="Roman PS" charset="0"/>
                        </a:rPr>
                        <a:t>6</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viso</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err="1">
                          <a:effectLst/>
                          <a:latin typeface="Liberation Sans" charset="0"/>
                          <a:ea typeface="Times New Roman" charset="0"/>
                          <a:cs typeface="Roman PS" charset="0"/>
                        </a:rPr>
                        <a:t>max</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torace </a:t>
                      </a:r>
                      <a:r>
                        <a:rPr lang="it-IT" sz="1100" dirty="0" err="1">
                          <a:effectLst/>
                          <a:latin typeface="Liberation Sans" charset="0"/>
                          <a:ea typeface="Times New Roman" charset="0"/>
                          <a:cs typeface="Roman PS" charset="0"/>
                        </a:rPr>
                        <a:t>geom</a:t>
                      </a:r>
                      <a:r>
                        <a:rPr lang="it-IT" sz="1100" dirty="0">
                          <a:effectLst/>
                          <a:latin typeface="Liberation Sans" charset="0"/>
                          <a:ea typeface="Times New Roman" charset="0"/>
                          <a:cs typeface="Roman PS" charset="0"/>
                        </a:rPr>
                        <a:t> I</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10MHz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30KHz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elettrico</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36 V/m</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24,00%</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3,00%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8600">
                <a:tc>
                  <a:txBody>
                    <a:bodyPr/>
                    <a:lstStyle/>
                    <a:p>
                      <a:pPr algn="ctr">
                        <a:spcAft>
                          <a:spcPts val="0"/>
                        </a:spcAft>
                      </a:pPr>
                      <a:r>
                        <a:rPr lang="it-IT" sz="1200">
                          <a:effectLst/>
                          <a:latin typeface="Liberation Sans" charset="0"/>
                          <a:ea typeface="Times New Roman" charset="0"/>
                          <a:cs typeface="Roman PS" charset="0"/>
                        </a:rPr>
                        <a:t>8</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viso</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err="1">
                          <a:effectLst/>
                          <a:latin typeface="Liberation Sans" charset="0"/>
                          <a:ea typeface="Times New Roman" charset="0"/>
                          <a:cs typeface="Roman PS" charset="0"/>
                        </a:rPr>
                        <a:t>max</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torace </a:t>
                      </a:r>
                      <a:r>
                        <a:rPr lang="it-IT" sz="1100" dirty="0" err="1">
                          <a:effectLst/>
                          <a:latin typeface="Liberation Sans" charset="0"/>
                          <a:ea typeface="Times New Roman" charset="0"/>
                          <a:cs typeface="Roman PS" charset="0"/>
                        </a:rPr>
                        <a:t>geom</a:t>
                      </a:r>
                      <a:r>
                        <a:rPr lang="it-IT" sz="1100" dirty="0">
                          <a:effectLst/>
                          <a:latin typeface="Liberation Sans" charset="0"/>
                          <a:ea typeface="Times New Roman" charset="0"/>
                          <a:cs typeface="Roman PS" charset="0"/>
                        </a:rPr>
                        <a:t> II</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10MHz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30KHz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elettrico</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90 V/m</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highlight>
                            <a:srgbClr val="FF0000"/>
                          </a:highlight>
                          <a:latin typeface="Liberation Sans" charset="0"/>
                          <a:ea typeface="Times New Roman" charset="0"/>
                          <a:cs typeface="Roman PS" charset="0"/>
                        </a:rPr>
                        <a:t>95,00%</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55,00%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8600">
                <a:tc>
                  <a:txBody>
                    <a:bodyPr/>
                    <a:lstStyle/>
                    <a:p>
                      <a:pPr algn="ctr">
                        <a:spcAft>
                          <a:spcPts val="0"/>
                        </a:spcAft>
                      </a:pPr>
                      <a:r>
                        <a:rPr lang="it-IT" sz="1200">
                          <a:effectLst/>
                          <a:latin typeface="Liberation Sans" charset="0"/>
                          <a:ea typeface="Times New Roman" charset="0"/>
                          <a:cs typeface="Roman PS" charset="0"/>
                        </a:rPr>
                        <a:t>9</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viso</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err="1">
                          <a:effectLst/>
                          <a:latin typeface="Liberation Sans" charset="0"/>
                          <a:ea typeface="Times New Roman" charset="0"/>
                          <a:cs typeface="Roman PS" charset="0"/>
                        </a:rPr>
                        <a:t>max</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viso </a:t>
                      </a:r>
                      <a:r>
                        <a:rPr lang="it-IT" sz="1100" dirty="0" err="1">
                          <a:effectLst/>
                          <a:latin typeface="Liberation Sans" charset="0"/>
                          <a:ea typeface="Times New Roman" charset="0"/>
                          <a:cs typeface="Roman PS" charset="0"/>
                        </a:rPr>
                        <a:t>geom</a:t>
                      </a:r>
                      <a:r>
                        <a:rPr lang="it-IT" sz="1100" dirty="0">
                          <a:effectLst/>
                          <a:latin typeface="Liberation Sans" charset="0"/>
                          <a:ea typeface="Times New Roman" charset="0"/>
                          <a:cs typeface="Roman PS" charset="0"/>
                        </a:rPr>
                        <a:t> II</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10MHz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30KHz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elettrico</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110V/m</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highlight>
                            <a:srgbClr val="FF0000"/>
                          </a:highlight>
                          <a:latin typeface="Liberation Sans" charset="0"/>
                          <a:ea typeface="Times New Roman" charset="0"/>
                          <a:cs typeface="Roman PS" charset="0"/>
                        </a:rPr>
                        <a:t>135,00%</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85,00%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8600">
                <a:tc>
                  <a:txBody>
                    <a:bodyPr/>
                    <a:lstStyle/>
                    <a:p>
                      <a:pPr algn="ctr">
                        <a:spcAft>
                          <a:spcPts val="0"/>
                        </a:spcAft>
                      </a:pPr>
                      <a:r>
                        <a:rPr lang="it-IT" sz="1200">
                          <a:effectLst/>
                          <a:latin typeface="Liberation Sans" charset="0"/>
                          <a:ea typeface="Times New Roman" charset="0"/>
                          <a:cs typeface="Roman PS" charset="0"/>
                        </a:rPr>
                        <a:t>10</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viso</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max</a:t>
                      </a:r>
                      <a:endParaRPr lang="it-IT" sz="12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porta </a:t>
                      </a:r>
                      <a:r>
                        <a:rPr lang="it-IT" sz="1100" dirty="0" err="1">
                          <a:effectLst/>
                          <a:latin typeface="Liberation Sans" charset="0"/>
                          <a:ea typeface="Times New Roman" charset="0"/>
                          <a:cs typeface="Roman PS" charset="0"/>
                        </a:rPr>
                        <a:t>geom</a:t>
                      </a:r>
                      <a:r>
                        <a:rPr lang="it-IT" sz="1100" dirty="0">
                          <a:effectLst/>
                          <a:latin typeface="Liberation Sans" charset="0"/>
                          <a:ea typeface="Times New Roman" charset="0"/>
                          <a:cs typeface="Roman PS" charset="0"/>
                        </a:rPr>
                        <a:t> II</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10MHz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30KHz</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elettrico</a:t>
                      </a:r>
                      <a:endParaRPr lang="it-IT" sz="11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36 V/m</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38,00%</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4,00%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67989543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2042106956"/>
              </p:ext>
            </p:extLst>
          </p:nvPr>
        </p:nvGraphicFramePr>
        <p:xfrm>
          <a:off x="158022" y="264416"/>
          <a:ext cx="8788792" cy="821434"/>
        </p:xfrm>
        <a:graphic>
          <a:graphicData uri="http://schemas.openxmlformats.org/drawingml/2006/table">
            <a:tbl>
              <a:tblPr firstRow="1" bandRow="1">
                <a:tableStyleId>{F5AB1C69-6EDB-4FF4-983F-18BD219EF322}</a:tableStyleId>
              </a:tblPr>
              <a:tblGrid>
                <a:gridCol w="441144"/>
                <a:gridCol w="1852809"/>
                <a:gridCol w="1789788"/>
                <a:gridCol w="4705051"/>
              </a:tblGrid>
              <a:tr h="821434">
                <a:tc>
                  <a:txBody>
                    <a:bodyPr/>
                    <a:lstStyle/>
                    <a:p>
                      <a:r>
                        <a:rPr lang="it-IT" sz="1800" dirty="0" smtClean="0"/>
                        <a:t>7</a:t>
                      </a:r>
                      <a:endParaRPr lang="it-IT" sz="1800" dirty="0"/>
                    </a:p>
                  </a:txBody>
                  <a:tcPr marL="68580" marR="68580" marT="34290" marB="34290" anchor="ctr" anchorCtr="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kern="1200" dirty="0" smtClean="0">
                          <a:effectLst/>
                        </a:rPr>
                        <a:t>Cesare Quaranta </a:t>
                      </a:r>
                      <a:r>
                        <a:rPr lang="it-IT" sz="1800" kern="1200" dirty="0" err="1" smtClean="0">
                          <a:effectLst/>
                        </a:rPr>
                        <a:t>srl</a:t>
                      </a:r>
                      <a:endParaRPr lang="it-IT" sz="1800" kern="1200" dirty="0" smtClean="0">
                        <a:solidFill>
                          <a:schemeClr val="dk1"/>
                        </a:solidFill>
                        <a:effectLst/>
                        <a:latin typeface="+mn-lt"/>
                        <a:ea typeface="+mn-ea"/>
                        <a:cs typeface="+mn-cs"/>
                      </a:endParaRPr>
                    </a:p>
                  </a:txBody>
                  <a:tcPr marL="68580" marR="68580" marT="34290" marB="34290" anchor="ctr" anchorCtr="1"/>
                </a:tc>
                <a:tc>
                  <a:txBody>
                    <a:bodyPr/>
                    <a:lstStyle/>
                    <a:p>
                      <a:r>
                        <a:rPr lang="it-IT" sz="1800" kern="1200" dirty="0" err="1" smtClean="0">
                          <a:effectLst/>
                        </a:rPr>
                        <a:t>Q-Frequency</a:t>
                      </a:r>
                      <a:r>
                        <a:rPr lang="it-IT" sz="1800" kern="1200" dirty="0" smtClean="0">
                          <a:effectLst/>
                        </a:rPr>
                        <a:t> Light</a:t>
                      </a:r>
                      <a:r>
                        <a:rPr lang="it-IT" sz="1800" dirty="0" smtClean="0">
                          <a:effectLst/>
                        </a:rPr>
                        <a:t> </a:t>
                      </a:r>
                      <a:endParaRPr lang="it-IT" sz="1800" dirty="0"/>
                    </a:p>
                  </a:txBody>
                  <a:tcPr marL="68580" marR="68580" marT="34290" marB="34290" anchor="ctr" anchorCtr="1"/>
                </a:tc>
                <a:tc>
                  <a:txBody>
                    <a:bodyPr/>
                    <a:lstStyle/>
                    <a:p>
                      <a:r>
                        <a:rPr lang="it-IT" sz="1800" kern="1200" dirty="0" smtClean="0">
                          <a:effectLst/>
                        </a:rPr>
                        <a:t>Apparecchio per il trattamento di calore parziale tramite radiofrequenze</a:t>
                      </a:r>
                      <a:endParaRPr lang="it-IT" sz="1800" dirty="0"/>
                    </a:p>
                  </a:txBody>
                  <a:tcPr marL="68580" marR="68580" marT="34290" marB="34290" anchor="ctr" anchorCtr="1"/>
                </a:tc>
              </a:tr>
            </a:tbl>
          </a:graphicData>
        </a:graphic>
      </p:graphicFrame>
      <p:graphicFrame>
        <p:nvGraphicFramePr>
          <p:cNvPr id="3" name="Tabella 2"/>
          <p:cNvGraphicFramePr>
            <a:graphicFrameLocks noGrp="1"/>
          </p:cNvGraphicFramePr>
          <p:nvPr>
            <p:extLst>
              <p:ext uri="{D42A27DB-BD31-4B8C-83A1-F6EECF244321}">
                <p14:modId xmlns:p14="http://schemas.microsoft.com/office/powerpoint/2010/main" val="1204462951"/>
              </p:ext>
            </p:extLst>
          </p:nvPr>
        </p:nvGraphicFramePr>
        <p:xfrm>
          <a:off x="158024" y="1656723"/>
          <a:ext cx="6758845" cy="1582012"/>
        </p:xfrm>
        <a:graphic>
          <a:graphicData uri="http://schemas.openxmlformats.org/drawingml/2006/table">
            <a:tbl>
              <a:tblPr/>
              <a:tblGrid>
                <a:gridCol w="1428637"/>
                <a:gridCol w="1721984"/>
                <a:gridCol w="128270"/>
                <a:gridCol w="1313625"/>
                <a:gridCol w="956411"/>
                <a:gridCol w="1209918"/>
              </a:tblGrid>
              <a:tr h="260509">
                <a:tc>
                  <a:txBody>
                    <a:bodyPr/>
                    <a:lstStyle/>
                    <a:p>
                      <a:pPr>
                        <a:spcAft>
                          <a:spcPts val="0"/>
                        </a:spcAft>
                      </a:pPr>
                      <a:r>
                        <a:rPr lang="it-IT" sz="1200" b="1" dirty="0">
                          <a:effectLst/>
                          <a:latin typeface="+mn-lt"/>
                          <a:ea typeface="Times New Roman" charset="0"/>
                          <a:cs typeface="Roman PS" charset="0"/>
                        </a:rPr>
                        <a:t>Parametro</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a:effectLst/>
                          <a:latin typeface="+mn-lt"/>
                          <a:ea typeface="Times New Roman" charset="0"/>
                          <a:cs typeface="Roman PS" charset="0"/>
                        </a:rPr>
                        <a:t>Da manuale</a:t>
                      </a:r>
                      <a:endParaRPr lang="it-IT" sz="120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a:effectLst/>
                          <a:latin typeface="+mn-lt"/>
                          <a:ea typeface="Times New Roman" charset="0"/>
                          <a:cs typeface="Roman PS" charset="0"/>
                        </a:rPr>
                        <a:t> </a:t>
                      </a:r>
                      <a:endParaRPr lang="it-IT" sz="120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spcAft>
                          <a:spcPts val="0"/>
                        </a:spcAft>
                      </a:pPr>
                      <a:r>
                        <a:rPr lang="it-IT" sz="1200" b="1" dirty="0">
                          <a:effectLst/>
                          <a:latin typeface="+mn-lt"/>
                          <a:ea typeface="Times New Roman" charset="0"/>
                          <a:cs typeface="Roman PS" charset="0"/>
                        </a:rPr>
                        <a:t>Previsto sulla: Scheda Tecnica n.13 (b*</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it-IT"/>
                    </a:p>
                  </a:txBody>
                  <a:tcPr/>
                </a:tc>
                <a:tc hMerge="1">
                  <a:txBody>
                    <a:bodyPr/>
                    <a:lstStyle/>
                    <a:p>
                      <a:endParaRPr lang="it-IT"/>
                    </a:p>
                  </a:txBody>
                  <a:tcPr/>
                </a:tc>
              </a:tr>
              <a:tr h="388620">
                <a:tc>
                  <a:txBody>
                    <a:bodyPr/>
                    <a:lstStyle/>
                    <a:p>
                      <a:pPr>
                        <a:spcAft>
                          <a:spcPts val="0"/>
                        </a:spcAft>
                      </a:pPr>
                      <a:r>
                        <a:rPr lang="it-IT" sz="1200" b="1">
                          <a:effectLst/>
                          <a:latin typeface="+mn-lt"/>
                          <a:ea typeface="Times New Roman" charset="0"/>
                          <a:cs typeface="Roman PS" charset="0"/>
                        </a:rPr>
                        <a:t>Tipo </a:t>
                      </a:r>
                      <a:endParaRPr lang="it-IT" sz="120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tabLst>
                          <a:tab pos="154940" algn="l"/>
                        </a:tabLst>
                      </a:pPr>
                      <a:r>
                        <a:rPr lang="it-IT" sz="1200" b="1" kern="1200" dirty="0" smtClean="0">
                          <a:solidFill>
                            <a:schemeClr val="tx1"/>
                          </a:solidFill>
                          <a:effectLst/>
                          <a:latin typeface="+mn-lt"/>
                          <a:ea typeface="+mn-ea"/>
                          <a:cs typeface="+mn-cs"/>
                          <a:sym typeface="Symbol" charset="2"/>
                        </a:rPr>
                        <a:t> </a:t>
                      </a:r>
                      <a:r>
                        <a:rPr lang="it-IT" sz="1200" dirty="0" smtClean="0">
                          <a:effectLst/>
                          <a:latin typeface="Arial" charset="0"/>
                          <a:ea typeface="Times New Roman" charset="0"/>
                          <a:cs typeface="Roman PS" charset="0"/>
                        </a:rPr>
                        <a:t>resistiva </a:t>
                      </a:r>
                      <a:endParaRPr lang="it-IT" sz="1200" dirty="0" smtClean="0">
                        <a:effectLst/>
                        <a:latin typeface="Roman PS" charset="0"/>
                        <a:ea typeface="Times New Roman" charset="0"/>
                        <a:cs typeface="Roman PS" charset="0"/>
                      </a:endParaRPr>
                    </a:p>
                    <a:p>
                      <a:pPr>
                        <a:spcAft>
                          <a:spcPts val="0"/>
                        </a:spcAft>
                        <a:tabLst>
                          <a:tab pos="154940" algn="l"/>
                        </a:tabLst>
                      </a:pPr>
                      <a:r>
                        <a:rPr lang="it-IT" sz="1400" b="1" dirty="0" smtClean="0">
                          <a:effectLst/>
                          <a:highlight>
                            <a:srgbClr val="0000FF"/>
                          </a:highlight>
                          <a:latin typeface="Arial" charset="0"/>
                          <a:ea typeface="Times New Roman" charset="0"/>
                          <a:cs typeface="Arial" charset="0"/>
                          <a:sym typeface="Symbol" charset="2"/>
                        </a:rPr>
                        <a:t> </a:t>
                      </a:r>
                      <a:r>
                        <a:rPr lang="it-IT" sz="1200" dirty="0" smtClean="0">
                          <a:effectLst/>
                          <a:latin typeface="Arial" charset="0"/>
                          <a:ea typeface="Times New Roman" charset="0"/>
                          <a:cs typeface="Roman PS" charset="0"/>
                        </a:rPr>
                        <a:t>capacitiva </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dirty="0">
                          <a:effectLst/>
                          <a:latin typeface="+mn-lt"/>
                          <a:ea typeface="Times New Roman" charset="0"/>
                          <a:cs typeface="Roman PS" charset="0"/>
                        </a:rPr>
                        <a:t> </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spcAft>
                          <a:spcPts val="0"/>
                        </a:spcAft>
                      </a:pPr>
                      <a:r>
                        <a:rPr lang="it-IT" sz="1200" b="1" dirty="0">
                          <a:effectLst/>
                          <a:latin typeface="+mn-lt"/>
                          <a:ea typeface="Times New Roman" charset="0"/>
                          <a:cs typeface="Roman PS" charset="0"/>
                        </a:rPr>
                        <a:t>Tipo </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a:effectLst/>
                          <a:latin typeface="+mn-lt"/>
                          <a:ea typeface="Times New Roman" charset="0"/>
                          <a:cs typeface="Roman PS" charset="0"/>
                        </a:rPr>
                        <a:t>b) resistiva</a:t>
                      </a:r>
                      <a:endParaRPr lang="it-IT" sz="120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mn-lt"/>
                          <a:ea typeface="Times New Roman" charset="0"/>
                          <a:cs typeface="Roman PS" charset="0"/>
                        </a:rPr>
                        <a:t>c) capacitiva</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0509">
                <a:tc>
                  <a:txBody>
                    <a:bodyPr/>
                    <a:lstStyle/>
                    <a:p>
                      <a:pPr>
                        <a:spcAft>
                          <a:spcPts val="0"/>
                        </a:spcAft>
                      </a:pPr>
                      <a:r>
                        <a:rPr lang="it-IT" sz="1200" b="1" dirty="0">
                          <a:effectLst/>
                          <a:latin typeface="+mn-lt"/>
                          <a:ea typeface="Times New Roman" charset="0"/>
                          <a:cs typeface="Roman PS" charset="0"/>
                        </a:rPr>
                        <a:t>Frequenza </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500" b="1" dirty="0">
                          <a:effectLst/>
                          <a:latin typeface="+mn-lt"/>
                          <a:ea typeface="Times New Roman" charset="0"/>
                          <a:cs typeface="Roman PS" charset="0"/>
                        </a:rPr>
                        <a:t>500 KHz</a:t>
                      </a:r>
                      <a:endParaRPr lang="it-IT" sz="15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dirty="0">
                          <a:effectLst/>
                          <a:latin typeface="+mn-lt"/>
                          <a:ea typeface="Times New Roman" charset="0"/>
                          <a:cs typeface="Roman PS" charset="0"/>
                        </a:rPr>
                        <a:t> </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spcAft>
                          <a:spcPts val="0"/>
                        </a:spcAft>
                      </a:pPr>
                      <a:r>
                        <a:rPr lang="it-IT" sz="1200" b="1" dirty="0">
                          <a:effectLst/>
                          <a:latin typeface="+mn-lt"/>
                          <a:ea typeface="Times New Roman" charset="0"/>
                          <a:cs typeface="Roman PS" charset="0"/>
                        </a:rPr>
                        <a:t>Frequenza kHz</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mn-lt"/>
                          <a:ea typeface="Times New Roman" charset="0"/>
                          <a:cs typeface="Roman PS" charset="0"/>
                        </a:rPr>
                        <a:t>400</a:t>
                      </a:r>
                      <a:r>
                        <a:rPr lang="it-IT" sz="1200" b="1" dirty="0">
                          <a:effectLst/>
                          <a:latin typeface="+mn-lt"/>
                          <a:ea typeface="Times New Roman" charset="0"/>
                          <a:cs typeface="Arial" charset="0"/>
                          <a:sym typeface="Symbol" charset="2"/>
                        </a:rPr>
                        <a:t></a:t>
                      </a:r>
                      <a:r>
                        <a:rPr lang="it-IT" sz="1200" b="1" dirty="0">
                          <a:effectLst/>
                          <a:latin typeface="+mn-lt"/>
                          <a:ea typeface="Times New Roman" charset="0"/>
                          <a:cs typeface="Roman PS" charset="0"/>
                        </a:rPr>
                        <a:t>1500</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mn-lt"/>
                          <a:ea typeface="Times New Roman" charset="0"/>
                          <a:cs typeface="Roman PS" charset="0"/>
                        </a:rPr>
                        <a:t>400</a:t>
                      </a:r>
                      <a:r>
                        <a:rPr lang="it-IT" sz="1200" b="1" dirty="0">
                          <a:effectLst/>
                          <a:latin typeface="+mn-lt"/>
                          <a:ea typeface="Times New Roman" charset="0"/>
                          <a:cs typeface="Arial" charset="0"/>
                          <a:sym typeface="Symbol" charset="2"/>
                        </a:rPr>
                        <a:t></a:t>
                      </a:r>
                      <a:r>
                        <a:rPr lang="it-IT" sz="1200" b="1" dirty="0">
                          <a:effectLst/>
                          <a:latin typeface="+mn-lt"/>
                          <a:ea typeface="Times New Roman" charset="0"/>
                          <a:cs typeface="Roman PS" charset="0"/>
                        </a:rPr>
                        <a:t>1500</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8600">
                <a:tc>
                  <a:txBody>
                    <a:bodyPr/>
                    <a:lstStyle/>
                    <a:p>
                      <a:pPr>
                        <a:spcAft>
                          <a:spcPts val="0"/>
                        </a:spcAft>
                        <a:tabLst>
                          <a:tab pos="180340" algn="l"/>
                        </a:tabLst>
                      </a:pPr>
                      <a:r>
                        <a:rPr lang="it-IT" sz="1200" b="1">
                          <a:effectLst/>
                          <a:latin typeface="+mn-lt"/>
                          <a:ea typeface="Times New Roman" charset="0"/>
                          <a:cs typeface="Roman PS" charset="0"/>
                          <a:sym typeface="Wingdings" charset="2"/>
                        </a:rPr>
                        <a:t></a:t>
                      </a:r>
                      <a:r>
                        <a:rPr lang="it-IT" sz="1200">
                          <a:effectLst/>
                          <a:latin typeface="+mn-lt"/>
                          <a:ea typeface="Times New Roman" charset="0"/>
                          <a:cs typeface="Roman PS" charset="0"/>
                        </a:rPr>
                        <a:t>	</a:t>
                      </a:r>
                      <a:r>
                        <a:rPr lang="it-IT" sz="1200" b="1">
                          <a:effectLst/>
                          <a:latin typeface="+mn-lt"/>
                          <a:ea typeface="Times New Roman" charset="0"/>
                          <a:cs typeface="Roman PS" charset="0"/>
                        </a:rPr>
                        <a:t>Potenza </a:t>
                      </a:r>
                      <a:endParaRPr lang="it-IT" sz="120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500" b="1" dirty="0">
                          <a:effectLst/>
                          <a:latin typeface="+mn-lt"/>
                          <a:ea typeface="Times New Roman" charset="0"/>
                          <a:cs typeface="Roman PS" charset="0"/>
                        </a:rPr>
                        <a:t>50 </a:t>
                      </a:r>
                      <a:r>
                        <a:rPr lang="it-IT" sz="1500" b="1" dirty="0" err="1">
                          <a:effectLst/>
                          <a:latin typeface="+mn-lt"/>
                          <a:ea typeface="Times New Roman" charset="0"/>
                          <a:cs typeface="Roman PS" charset="0"/>
                        </a:rPr>
                        <a:t>W</a:t>
                      </a:r>
                      <a:r>
                        <a:rPr lang="it-IT" sz="1500" b="1" dirty="0">
                          <a:effectLst/>
                          <a:latin typeface="+mn-lt"/>
                          <a:ea typeface="Times New Roman" charset="0"/>
                          <a:cs typeface="Roman PS" charset="0"/>
                        </a:rPr>
                        <a:t> [regolabile]</a:t>
                      </a:r>
                      <a:endParaRPr lang="it-IT" sz="15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a:effectLst/>
                          <a:latin typeface="+mn-lt"/>
                          <a:ea typeface="Times New Roman" charset="0"/>
                          <a:cs typeface="Roman PS" charset="0"/>
                        </a:rPr>
                        <a:t> </a:t>
                      </a:r>
                      <a:endParaRPr lang="it-IT" sz="120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spcAft>
                          <a:spcPts val="0"/>
                        </a:spcAft>
                      </a:pPr>
                      <a:r>
                        <a:rPr lang="it-IT" sz="1200" b="1">
                          <a:effectLst/>
                          <a:latin typeface="+mn-lt"/>
                          <a:ea typeface="Times New Roman" charset="0"/>
                          <a:cs typeface="Roman PS" charset="0"/>
                        </a:rPr>
                        <a:t>Potenza W</a:t>
                      </a:r>
                      <a:endParaRPr lang="it-IT" sz="120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mn-lt"/>
                          <a:ea typeface="Times New Roman" charset="0"/>
                          <a:cs typeface="Roman PS" charset="0"/>
                        </a:rPr>
                        <a:t>Max 25</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mn-lt"/>
                          <a:ea typeface="Times New Roman" charset="0"/>
                          <a:cs typeface="Roman PS" charset="0"/>
                        </a:rPr>
                        <a:t>Max 50</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6154">
                <a:tc>
                  <a:txBody>
                    <a:bodyPr/>
                    <a:lstStyle/>
                    <a:p>
                      <a:pPr>
                        <a:spcAft>
                          <a:spcPts val="0"/>
                        </a:spcAft>
                        <a:tabLst>
                          <a:tab pos="180340" algn="l"/>
                        </a:tabLst>
                      </a:pPr>
                      <a:r>
                        <a:rPr lang="it-IT" sz="1200" b="1" dirty="0" smtClean="0">
                          <a:effectLst/>
                          <a:latin typeface="+mn-lt"/>
                          <a:ea typeface="Times New Roman" charset="0"/>
                          <a:cs typeface="Roman PS" charset="0"/>
                          <a:sym typeface="Wingdings" charset="2"/>
                        </a:rPr>
                        <a:t></a:t>
                      </a:r>
                      <a:r>
                        <a:rPr lang="it-IT" sz="1200" b="0" baseline="0" dirty="0" smtClean="0">
                          <a:effectLst/>
                          <a:latin typeface="+mn-lt"/>
                          <a:ea typeface="Times New Roman" charset="0"/>
                          <a:cs typeface="Roman PS" charset="0"/>
                          <a:sym typeface="Wingdings" charset="2"/>
                        </a:rPr>
                        <a:t> </a:t>
                      </a:r>
                      <a:r>
                        <a:rPr lang="it-IT" sz="1200" b="1" dirty="0" smtClean="0">
                          <a:effectLst/>
                          <a:latin typeface="+mn-lt"/>
                          <a:ea typeface="Times New Roman" charset="0"/>
                          <a:cs typeface="Roman PS" charset="0"/>
                        </a:rPr>
                        <a:t>Corrente </a:t>
                      </a:r>
                      <a:r>
                        <a:rPr lang="it-IT" sz="1200" b="1" dirty="0" err="1">
                          <a:effectLst/>
                          <a:latin typeface="+mn-lt"/>
                          <a:ea typeface="Times New Roman" charset="0"/>
                          <a:cs typeface="Roman PS" charset="0"/>
                        </a:rPr>
                        <a:t>max</a:t>
                      </a:r>
                      <a:endParaRPr lang="it-IT" sz="1200" dirty="0">
                        <a:effectLst/>
                        <a:latin typeface="+mn-lt"/>
                        <a:ea typeface="Times New Roman" charset="0"/>
                        <a:cs typeface="Roman PS" charset="0"/>
                      </a:endParaRPr>
                    </a:p>
                    <a:p>
                      <a:pPr>
                        <a:spcAft>
                          <a:spcPts val="0"/>
                        </a:spcAft>
                        <a:tabLst>
                          <a:tab pos="180340" algn="l"/>
                        </a:tabLst>
                      </a:pPr>
                      <a:r>
                        <a:rPr lang="it-IT" sz="1200" dirty="0">
                          <a:effectLst/>
                          <a:latin typeface="+mn-lt"/>
                          <a:ea typeface="Times New Roman" charset="0"/>
                          <a:cs typeface="Roman PS" charset="0"/>
                        </a:rPr>
                        <a:t>	</a:t>
                      </a:r>
                      <a:r>
                        <a:rPr lang="it-IT" sz="1200" b="1" dirty="0">
                          <a:effectLst/>
                          <a:latin typeface="+mn-lt"/>
                          <a:ea typeface="Times New Roman" charset="0"/>
                          <a:cs typeface="Roman PS" charset="0"/>
                        </a:rPr>
                        <a:t> al manipolo</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dirty="0" err="1">
                          <a:effectLst/>
                          <a:latin typeface="+mn-lt"/>
                          <a:ea typeface="Times New Roman" charset="0"/>
                          <a:cs typeface="Roman PS" charset="0"/>
                        </a:rPr>
                        <a:t>n.d.</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a:effectLst/>
                          <a:latin typeface="+mn-lt"/>
                          <a:ea typeface="Times New Roman" charset="0"/>
                          <a:cs typeface="Roman PS" charset="0"/>
                        </a:rPr>
                        <a:t> </a:t>
                      </a:r>
                      <a:endParaRPr lang="it-IT" sz="120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spcAft>
                          <a:spcPts val="0"/>
                        </a:spcAft>
                      </a:pPr>
                      <a:r>
                        <a:rPr lang="it-IT" sz="1200" b="1" dirty="0">
                          <a:effectLst/>
                          <a:latin typeface="+mn-lt"/>
                          <a:ea typeface="Times New Roman" charset="0"/>
                          <a:cs typeface="Roman PS" charset="0"/>
                        </a:rPr>
                        <a:t>Corrente </a:t>
                      </a:r>
                      <a:r>
                        <a:rPr lang="it-IT" sz="1200" b="1" dirty="0" err="1">
                          <a:effectLst/>
                          <a:latin typeface="+mn-lt"/>
                          <a:ea typeface="Times New Roman" charset="0"/>
                          <a:cs typeface="Roman PS" charset="0"/>
                        </a:rPr>
                        <a:t>max</a:t>
                      </a:r>
                      <a:r>
                        <a:rPr lang="it-IT" sz="1200" b="1" dirty="0">
                          <a:effectLst/>
                          <a:latin typeface="+mn-lt"/>
                          <a:ea typeface="Times New Roman" charset="0"/>
                          <a:cs typeface="Roman PS" charset="0"/>
                        </a:rPr>
                        <a:t> al manipolo</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mn-lt"/>
                          <a:ea typeface="Times New Roman" charset="0"/>
                          <a:cs typeface="Roman PS" charset="0"/>
                        </a:rPr>
                        <a:t>1A</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mn-lt"/>
                          <a:ea typeface="Times New Roman" charset="0"/>
                          <a:cs typeface="Roman PS" charset="0"/>
                        </a:rPr>
                        <a:t>1A</a:t>
                      </a:r>
                      <a:endParaRPr lang="it-IT" sz="12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5" name="Immagine 4" descr="cesare quaranta_QFL 11011 macchina"/>
          <p:cNvPicPr/>
          <p:nvPr/>
        </p:nvPicPr>
        <p:blipFill>
          <a:blip r:embed="rId2" cstate="print"/>
          <a:srcRect/>
          <a:stretch>
            <a:fillRect/>
          </a:stretch>
        </p:blipFill>
        <p:spPr bwMode="auto">
          <a:xfrm>
            <a:off x="7065336" y="1656723"/>
            <a:ext cx="2078665" cy="3458867"/>
          </a:xfrm>
          <a:prstGeom prst="rect">
            <a:avLst/>
          </a:prstGeom>
          <a:noFill/>
          <a:ln w="9525">
            <a:noFill/>
            <a:miter lim="800000"/>
            <a:headEnd/>
            <a:tailEnd/>
          </a:ln>
        </p:spPr>
      </p:pic>
      <p:graphicFrame>
        <p:nvGraphicFramePr>
          <p:cNvPr id="6" name="Tabella 5"/>
          <p:cNvGraphicFramePr>
            <a:graphicFrameLocks noGrp="1"/>
          </p:cNvGraphicFramePr>
          <p:nvPr>
            <p:extLst>
              <p:ext uri="{D42A27DB-BD31-4B8C-83A1-F6EECF244321}">
                <p14:modId xmlns:p14="http://schemas.microsoft.com/office/powerpoint/2010/main" val="991810563"/>
              </p:ext>
            </p:extLst>
          </p:nvPr>
        </p:nvGraphicFramePr>
        <p:xfrm>
          <a:off x="158022" y="3386156"/>
          <a:ext cx="6752495" cy="2362159"/>
        </p:xfrm>
        <a:graphic>
          <a:graphicData uri="http://schemas.openxmlformats.org/drawingml/2006/table">
            <a:tbl>
              <a:tblPr firstRow="1" firstCol="1" lastRow="1" lastCol="1" bandRow="1" bandCol="1"/>
              <a:tblGrid>
                <a:gridCol w="1500978"/>
                <a:gridCol w="1798680"/>
                <a:gridCol w="1790961"/>
                <a:gridCol w="1661876"/>
              </a:tblGrid>
              <a:tr h="264191">
                <a:tc>
                  <a:txBody>
                    <a:bodyPr/>
                    <a:lstStyle/>
                    <a:p>
                      <a:pPr>
                        <a:spcAft>
                          <a:spcPts val="0"/>
                        </a:spcAft>
                      </a:pPr>
                      <a:r>
                        <a:rPr lang="it-IT" sz="1500" dirty="0">
                          <a:effectLst/>
                          <a:latin typeface="Arial" charset="0"/>
                          <a:ea typeface="Times New Roman" charset="0"/>
                          <a:cs typeface="Roman PS" charset="0"/>
                        </a:rPr>
                        <a:t>n.</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b="1" dirty="0" smtClean="0">
                          <a:effectLst/>
                          <a:latin typeface="Arial" charset="0"/>
                          <a:ea typeface="Times New Roman" charset="0"/>
                          <a:cs typeface="Roman PS" charset="0"/>
                        </a:rPr>
                        <a:t>1</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b="1" dirty="0" smtClean="0">
                          <a:effectLst/>
                          <a:latin typeface="Arial" charset="0"/>
                          <a:ea typeface="Times New Roman" charset="0"/>
                          <a:cs typeface="Roman PS" charset="0"/>
                        </a:rPr>
                        <a:t>2</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b="1" dirty="0" smtClean="0">
                          <a:effectLst/>
                          <a:latin typeface="Arial" charset="0"/>
                          <a:ea typeface="Arial" charset="0"/>
                          <a:cs typeface="Arial" charset="0"/>
                        </a:rPr>
                        <a:t>3</a:t>
                      </a:r>
                      <a:endParaRPr lang="it-IT" sz="1500" b="1"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65760">
                <a:tc>
                  <a:txBody>
                    <a:bodyPr/>
                    <a:lstStyle/>
                    <a:p>
                      <a:pPr>
                        <a:spcAft>
                          <a:spcPts val="0"/>
                        </a:spcAft>
                      </a:pPr>
                      <a:r>
                        <a:rPr lang="it-IT" sz="1100" dirty="0">
                          <a:effectLst/>
                          <a:latin typeface="Arial" charset="0"/>
                          <a:ea typeface="Times New Roman" charset="0"/>
                          <a:cs typeface="Roman PS" charset="0"/>
                        </a:rPr>
                        <a:t>Descrizione applicatori</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Arial" charset="0"/>
                          <a:ea typeface="Times New Roman" charset="0"/>
                          <a:cs typeface="Roman PS" charset="0"/>
                        </a:rPr>
                        <a:t>Applicatore Corpo</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Arial" charset="0"/>
                          <a:ea typeface="Times New Roman" charset="0"/>
                          <a:cs typeface="Roman PS" charset="0"/>
                        </a:rPr>
                        <a:t>Applicatore Viso/Corpo</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Arial" charset="0"/>
                          <a:ea typeface="Times New Roman" charset="0"/>
                          <a:cs typeface="Roman PS" charset="0"/>
                        </a:rPr>
                        <a:t>Applicatore Viso</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3107">
                <a:tc>
                  <a:txBody>
                    <a:bodyPr/>
                    <a:lstStyle/>
                    <a:p>
                      <a:pPr>
                        <a:spcAft>
                          <a:spcPts val="0"/>
                        </a:spcAft>
                      </a:pPr>
                      <a:r>
                        <a:rPr lang="it-IT" sz="1100" dirty="0">
                          <a:effectLst/>
                          <a:latin typeface="Arial" charset="0"/>
                          <a:ea typeface="Times New Roman" charset="0"/>
                          <a:cs typeface="Roman PS" charset="0"/>
                        </a:rPr>
                        <a:t>Modello applicatore</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b="1" dirty="0">
                          <a:effectLst/>
                          <a:latin typeface="Arial" charset="0"/>
                          <a:ea typeface="Times New Roman" charset="0"/>
                          <a:cs typeface="Roman PS" charset="0"/>
                        </a:rPr>
                        <a:t>Grande</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b="1" dirty="0">
                          <a:effectLst/>
                          <a:latin typeface="Arial" charset="0"/>
                          <a:ea typeface="Times New Roman" charset="0"/>
                          <a:cs typeface="Roman PS" charset="0"/>
                        </a:rPr>
                        <a:t>Medio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b="1" dirty="0">
                          <a:effectLst/>
                          <a:latin typeface="Arial" charset="0"/>
                          <a:ea typeface="Times New Roman" charset="0"/>
                          <a:cs typeface="Roman PS" charset="0"/>
                        </a:rPr>
                        <a:t>Piccolo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38546">
                <a:tc>
                  <a:txBody>
                    <a:bodyPr/>
                    <a:lstStyle/>
                    <a:p>
                      <a:pPr>
                        <a:spcAft>
                          <a:spcPts val="0"/>
                        </a:spcAft>
                      </a:pPr>
                      <a:r>
                        <a:rPr lang="it-IT" sz="1100" dirty="0">
                          <a:effectLst/>
                          <a:latin typeface="Arial" charset="0"/>
                          <a:ea typeface="Times New Roman" charset="0"/>
                          <a:cs typeface="Roman PS" charset="0"/>
                        </a:rPr>
                        <a:t>Potenza </a:t>
                      </a:r>
                      <a:r>
                        <a:rPr lang="it-IT" sz="1100" dirty="0" err="1">
                          <a:effectLst/>
                          <a:latin typeface="Arial" charset="0"/>
                          <a:ea typeface="Times New Roman" charset="0"/>
                          <a:cs typeface="Roman PS" charset="0"/>
                        </a:rPr>
                        <a:t>max</a:t>
                      </a:r>
                      <a:r>
                        <a:rPr lang="it-IT" sz="1100" dirty="0">
                          <a:effectLst/>
                          <a:latin typeface="Arial" charset="0"/>
                          <a:ea typeface="Times New Roman" charset="0"/>
                          <a:cs typeface="Roman PS" charset="0"/>
                        </a:rPr>
                        <a:t> erogabile dell’applicatore [</a:t>
                      </a:r>
                      <a:r>
                        <a:rPr lang="it-IT" sz="1100" dirty="0" err="1">
                          <a:effectLst/>
                          <a:latin typeface="Arial" charset="0"/>
                          <a:ea typeface="Times New Roman" charset="0"/>
                          <a:cs typeface="Roman PS" charset="0"/>
                        </a:rPr>
                        <a:t>W</a:t>
                      </a:r>
                      <a:r>
                        <a:rPr lang="it-IT" sz="1100" dirty="0">
                          <a:effectLst/>
                          <a:latin typeface="Arial" charset="0"/>
                          <a:ea typeface="Times New Roman" charset="0"/>
                          <a:cs typeface="Roman PS" charset="0"/>
                        </a:rPr>
                        <a:t>]</a:t>
                      </a:r>
                      <a:endParaRPr lang="it-IT" sz="1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b="1" dirty="0" err="1" smtClean="0">
                          <a:effectLst/>
                          <a:latin typeface="+mn-lt"/>
                          <a:ea typeface="Times New Roman" charset="0"/>
                          <a:cs typeface="Roman PS" charset="0"/>
                        </a:rPr>
                        <a:t>n.d.</a:t>
                      </a:r>
                      <a:endParaRPr lang="it-IT" sz="15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b="1" dirty="0" err="1" smtClean="0">
                          <a:effectLst/>
                          <a:latin typeface="+mn-lt"/>
                          <a:ea typeface="Times New Roman" charset="0"/>
                          <a:cs typeface="Roman PS" charset="0"/>
                        </a:rPr>
                        <a:t>n.d.</a:t>
                      </a:r>
                      <a:endParaRPr lang="it-IT" sz="15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b="1" dirty="0" err="1" smtClean="0">
                          <a:effectLst/>
                          <a:latin typeface="+mn-lt"/>
                          <a:ea typeface="Times New Roman" charset="0"/>
                          <a:cs typeface="Roman PS" charset="0"/>
                        </a:rPr>
                        <a:t>n.d.</a:t>
                      </a:r>
                      <a:endParaRPr lang="it-IT" sz="1500" dirty="0">
                        <a:effectLst/>
                        <a:latin typeface="+mn-lt"/>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956181">
                <a:tc>
                  <a:txBody>
                    <a:bodyPr/>
                    <a:lstStyle/>
                    <a:p>
                      <a:pPr>
                        <a:spcAft>
                          <a:spcPts val="0"/>
                        </a:spcAft>
                      </a:pPr>
                      <a:r>
                        <a:rPr lang="it-IT" sz="2100" dirty="0">
                          <a:effectLst/>
                          <a:latin typeface="Arial" charset="0"/>
                          <a:ea typeface="Times New Roman" charset="0"/>
                          <a:cs typeface="Roman PS" charset="0"/>
                        </a:rPr>
                        <a:t>Foto</a:t>
                      </a:r>
                      <a:endParaRPr lang="it-IT" sz="2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it-IT" sz="8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it-IT" sz="8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it-IT" sz="8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7" name="Immagine 6" descr="sonda grande.jpg"/>
          <p:cNvPicPr/>
          <p:nvPr/>
        </p:nvPicPr>
        <p:blipFill>
          <a:blip r:embed="rId3" cstate="print"/>
          <a:stretch>
            <a:fillRect/>
          </a:stretch>
        </p:blipFill>
        <p:spPr>
          <a:xfrm>
            <a:off x="1950056" y="4722874"/>
            <a:ext cx="1159968" cy="785432"/>
          </a:xfrm>
          <a:prstGeom prst="rect">
            <a:avLst/>
          </a:prstGeom>
        </p:spPr>
      </p:pic>
      <p:pic>
        <p:nvPicPr>
          <p:cNvPr id="8" name="Immagine 7" descr="sonda media.jpg"/>
          <p:cNvPicPr/>
          <p:nvPr/>
        </p:nvPicPr>
        <p:blipFill>
          <a:blip r:embed="rId4" cstate="print"/>
          <a:stretch>
            <a:fillRect/>
          </a:stretch>
        </p:blipFill>
        <p:spPr>
          <a:xfrm>
            <a:off x="3996636" y="4684870"/>
            <a:ext cx="555784" cy="823436"/>
          </a:xfrm>
          <a:prstGeom prst="rect">
            <a:avLst/>
          </a:prstGeom>
        </p:spPr>
      </p:pic>
      <p:pic>
        <p:nvPicPr>
          <p:cNvPr id="9" name="Immagine 8" descr="sonda piccola.jpg"/>
          <p:cNvPicPr/>
          <p:nvPr/>
        </p:nvPicPr>
        <p:blipFill>
          <a:blip r:embed="rId5" cstate="print"/>
          <a:stretch>
            <a:fillRect/>
          </a:stretch>
        </p:blipFill>
        <p:spPr>
          <a:xfrm>
            <a:off x="5543765" y="4684869"/>
            <a:ext cx="1020604" cy="840105"/>
          </a:xfrm>
          <a:prstGeom prst="rect">
            <a:avLst/>
          </a:prstGeom>
        </p:spPr>
      </p:pic>
    </p:spTree>
    <p:extLst>
      <p:ext uri="{BB962C8B-B14F-4D97-AF65-F5344CB8AC3E}">
        <p14:creationId xmlns:p14="http://schemas.microsoft.com/office/powerpoint/2010/main" val="73305314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isure testa operatore.jpg"/>
          <p:cNvPicPr/>
          <p:nvPr/>
        </p:nvPicPr>
        <p:blipFill>
          <a:blip r:embed="rId2" cstate="print"/>
          <a:stretch>
            <a:fillRect/>
          </a:stretch>
        </p:blipFill>
        <p:spPr>
          <a:xfrm>
            <a:off x="2671763" y="253945"/>
            <a:ext cx="3397435" cy="2574980"/>
          </a:xfrm>
          <a:prstGeom prst="rect">
            <a:avLst/>
          </a:prstGeom>
        </p:spPr>
      </p:pic>
      <p:pic>
        <p:nvPicPr>
          <p:cNvPr id="3" name="Immagine 2" descr="trattamento con sonda corpo.jpg"/>
          <p:cNvPicPr/>
          <p:nvPr/>
        </p:nvPicPr>
        <p:blipFill>
          <a:blip r:embed="rId3" cstate="print"/>
          <a:stretch>
            <a:fillRect/>
          </a:stretch>
        </p:blipFill>
        <p:spPr>
          <a:xfrm>
            <a:off x="171451" y="1571626"/>
            <a:ext cx="2357936" cy="3839018"/>
          </a:xfrm>
          <a:prstGeom prst="rect">
            <a:avLst/>
          </a:prstGeom>
        </p:spPr>
      </p:pic>
      <p:pic>
        <p:nvPicPr>
          <p:cNvPr id="4" name="Immagine 3" descr="schema estetica queen 1.jpg"/>
          <p:cNvPicPr/>
          <p:nvPr/>
        </p:nvPicPr>
        <p:blipFill>
          <a:blip r:embed="rId4" cstate="print"/>
          <a:stretch>
            <a:fillRect/>
          </a:stretch>
        </p:blipFill>
        <p:spPr>
          <a:xfrm>
            <a:off x="6353951" y="253945"/>
            <a:ext cx="2598663" cy="2607530"/>
          </a:xfrm>
          <a:prstGeom prst="rect">
            <a:avLst/>
          </a:prstGeom>
        </p:spPr>
      </p:pic>
      <p:pic>
        <p:nvPicPr>
          <p:cNvPr id="5" name="Immagine 4" descr="schema estetica queen 2.jpg"/>
          <p:cNvPicPr/>
          <p:nvPr/>
        </p:nvPicPr>
        <p:blipFill>
          <a:blip r:embed="rId5" cstate="print"/>
          <a:stretch>
            <a:fillRect/>
          </a:stretch>
        </p:blipFill>
        <p:spPr>
          <a:xfrm>
            <a:off x="4325126" y="3314700"/>
            <a:ext cx="4057650" cy="2545169"/>
          </a:xfrm>
          <a:prstGeom prst="rect">
            <a:avLst/>
          </a:prstGeom>
        </p:spPr>
      </p:pic>
    </p:spTree>
    <p:extLst>
      <p:ext uri="{BB962C8B-B14F-4D97-AF65-F5344CB8AC3E}">
        <p14:creationId xmlns:p14="http://schemas.microsoft.com/office/powerpoint/2010/main" val="67265534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1720185677"/>
              </p:ext>
            </p:extLst>
          </p:nvPr>
        </p:nvGraphicFramePr>
        <p:xfrm>
          <a:off x="95693" y="857254"/>
          <a:ext cx="8915402" cy="5143496"/>
        </p:xfrm>
        <a:graphic>
          <a:graphicData uri="http://schemas.openxmlformats.org/drawingml/2006/table">
            <a:tbl>
              <a:tblPr firstRow="1" firstCol="1" bandRow="1"/>
              <a:tblGrid>
                <a:gridCol w="761896"/>
                <a:gridCol w="758262"/>
                <a:gridCol w="758262"/>
                <a:gridCol w="945638"/>
                <a:gridCol w="567383"/>
                <a:gridCol w="630426"/>
                <a:gridCol w="758262"/>
                <a:gridCol w="1075226"/>
                <a:gridCol w="716234"/>
                <a:gridCol w="985916"/>
                <a:gridCol w="957897"/>
              </a:tblGrid>
              <a:tr h="580718">
                <a:tc>
                  <a:txBody>
                    <a:bodyPr/>
                    <a:lstStyle/>
                    <a:p>
                      <a:pPr algn="ctr">
                        <a:spcAft>
                          <a:spcPts val="0"/>
                        </a:spcAft>
                      </a:pPr>
                      <a:r>
                        <a:rPr lang="it-IT" sz="1200" dirty="0">
                          <a:effectLst/>
                          <a:latin typeface="Liberation Sans" charset="0"/>
                          <a:ea typeface="Times New Roman" charset="0"/>
                          <a:cs typeface="Roman PS" charset="0"/>
                        </a:rPr>
                        <a:t>Misura</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Manipolo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Potenza</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riferimento</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distanza [cm]</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err="1">
                          <a:effectLst/>
                          <a:latin typeface="Liberation Sans" charset="0"/>
                          <a:ea typeface="Times New Roman" charset="0"/>
                          <a:cs typeface="Roman PS" charset="0"/>
                        </a:rPr>
                        <a:t>Span</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RBW</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Campo misurato</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Banda larga</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900" dirty="0">
                          <a:effectLst/>
                          <a:latin typeface="Liberation Sans" charset="0"/>
                          <a:ea typeface="Times New Roman" charset="0"/>
                          <a:cs typeface="Roman PS" charset="0"/>
                        </a:rPr>
                        <a:t>% livello popolazione stimolazione II98 </a:t>
                      </a:r>
                      <a:endParaRPr lang="it-IT" sz="9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900" dirty="0">
                          <a:effectLst/>
                          <a:latin typeface="Liberation Sans" charset="0"/>
                          <a:ea typeface="Times New Roman" charset="0"/>
                          <a:cs typeface="Roman PS" charset="0"/>
                        </a:rPr>
                        <a:t>% livello popolazione termico II98 </a:t>
                      </a:r>
                      <a:endParaRPr lang="it-IT" sz="9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4798">
                <a:tc>
                  <a:txBody>
                    <a:bodyPr/>
                    <a:lstStyle/>
                    <a:p>
                      <a:pPr algn="ctr">
                        <a:spcAft>
                          <a:spcPts val="0"/>
                        </a:spcAft>
                      </a:pPr>
                      <a:r>
                        <a:rPr lang="it-IT" sz="1200" dirty="0">
                          <a:effectLst/>
                          <a:latin typeface="Liberation Sans" charset="0"/>
                          <a:ea typeface="Times New Roman" charset="0"/>
                          <a:cs typeface="Roman PS" charset="0"/>
                        </a:rPr>
                        <a:t>1</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grande</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45%</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manipolo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3MHz</a:t>
                      </a:r>
                      <a:endParaRPr lang="it-IT" sz="11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30KHz</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elettrico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320V/m</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430%</a:t>
                      </a:r>
                      <a:endParaRPr lang="it-IT" sz="15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highlight>
                            <a:srgbClr val="FF0000"/>
                          </a:highlight>
                          <a:latin typeface="Liberation Sans" charset="0"/>
                          <a:ea typeface="Times New Roman" charset="0"/>
                          <a:cs typeface="Roman PS" charset="0"/>
                        </a:rPr>
                        <a:t>630%</a:t>
                      </a:r>
                      <a:endParaRPr lang="it-IT" sz="15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4798">
                <a:tc>
                  <a:txBody>
                    <a:bodyPr/>
                    <a:lstStyle/>
                    <a:p>
                      <a:pPr algn="ctr">
                        <a:spcAft>
                          <a:spcPts val="0"/>
                        </a:spcAft>
                      </a:pPr>
                      <a:r>
                        <a:rPr lang="it-IT" sz="1200" dirty="0">
                          <a:effectLst/>
                          <a:latin typeface="Liberation Sans" charset="0"/>
                          <a:ea typeface="Times New Roman" charset="0"/>
                          <a:cs typeface="Roman PS" charset="0"/>
                        </a:rPr>
                        <a:t>1</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grande</a:t>
                      </a:r>
                      <a:endParaRPr lang="it-IT" sz="12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45%</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manipolo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10MHz</a:t>
                      </a:r>
                      <a:endParaRPr lang="it-IT" sz="11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100KHz</a:t>
                      </a:r>
                      <a:endParaRPr lang="it-IT" sz="11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elettrico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490V/m</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530%</a:t>
                      </a:r>
                      <a:endParaRPr lang="it-IT" sz="15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highlight>
                            <a:srgbClr val="FF0000"/>
                          </a:highlight>
                          <a:latin typeface="Liberation Sans" charset="0"/>
                          <a:ea typeface="Times New Roman" charset="0"/>
                          <a:cs typeface="Roman PS" charset="0"/>
                        </a:rPr>
                        <a:t>990%</a:t>
                      </a:r>
                      <a:endParaRPr lang="it-IT" sz="15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4798">
                <a:tc>
                  <a:txBody>
                    <a:bodyPr/>
                    <a:lstStyle/>
                    <a:p>
                      <a:pPr algn="ctr">
                        <a:spcAft>
                          <a:spcPts val="0"/>
                        </a:spcAft>
                      </a:pPr>
                      <a:r>
                        <a:rPr lang="it-IT" sz="1200" dirty="0">
                          <a:effectLst/>
                          <a:latin typeface="Liberation Sans" charset="0"/>
                          <a:ea typeface="Times New Roman" charset="0"/>
                          <a:cs typeface="Roman PS" charset="0"/>
                        </a:rPr>
                        <a:t>1</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grande</a:t>
                      </a:r>
                      <a:endParaRPr lang="it-IT" sz="12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45%</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manipolo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3MHz</a:t>
                      </a:r>
                      <a:endParaRPr lang="it-IT" sz="11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100KHz</a:t>
                      </a:r>
                      <a:endParaRPr lang="it-IT" sz="11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magnetico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45µT</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5%</a:t>
                      </a:r>
                      <a:endParaRPr lang="it-IT" sz="15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4%</a:t>
                      </a:r>
                      <a:endParaRPr lang="it-IT" sz="15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4798">
                <a:tc>
                  <a:txBody>
                    <a:bodyPr/>
                    <a:lstStyle/>
                    <a:p>
                      <a:pPr algn="ctr">
                        <a:spcAft>
                          <a:spcPts val="0"/>
                        </a:spcAft>
                      </a:pPr>
                      <a:r>
                        <a:rPr lang="it-IT" sz="1200" dirty="0">
                          <a:effectLst/>
                          <a:latin typeface="Liberation Sans" charset="0"/>
                          <a:ea typeface="Times New Roman" charset="0"/>
                          <a:cs typeface="Roman PS" charset="0"/>
                        </a:rPr>
                        <a:t>2</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medio</a:t>
                      </a:r>
                      <a:endParaRPr lang="it-IT" sz="12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45%</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manipolo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10MHz</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100KHz</a:t>
                      </a:r>
                      <a:endParaRPr lang="it-IT" sz="11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elettrico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470V/m</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highlight>
                            <a:srgbClr val="FF0000"/>
                          </a:highlight>
                          <a:latin typeface="Liberation Sans" charset="0"/>
                          <a:ea typeface="Times New Roman" charset="0"/>
                          <a:cs typeface="Roman PS" charset="0"/>
                        </a:rPr>
                        <a:t>580%</a:t>
                      </a:r>
                      <a:endParaRPr lang="it-IT" sz="15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1250%</a:t>
                      </a:r>
                      <a:endParaRPr lang="it-IT" sz="15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4798">
                <a:tc>
                  <a:txBody>
                    <a:bodyPr/>
                    <a:lstStyle/>
                    <a:p>
                      <a:pPr algn="ctr">
                        <a:spcAft>
                          <a:spcPts val="0"/>
                        </a:spcAft>
                      </a:pPr>
                      <a:r>
                        <a:rPr lang="it-IT" sz="1200" dirty="0">
                          <a:effectLst/>
                          <a:latin typeface="Liberation Sans" charset="0"/>
                          <a:ea typeface="Times New Roman" charset="0"/>
                          <a:cs typeface="Roman PS" charset="0"/>
                        </a:rPr>
                        <a:t>2</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medio</a:t>
                      </a:r>
                      <a:endParaRPr lang="it-IT" sz="12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45%</a:t>
                      </a:r>
                      <a:endParaRPr lang="it-IT" sz="12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manipolo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3MHz</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100KHz</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magnetico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45µT</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3%</a:t>
                      </a:r>
                      <a:endParaRPr lang="it-IT" sz="15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2%</a:t>
                      </a:r>
                      <a:endParaRPr lang="it-IT" sz="15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4798">
                <a:tc>
                  <a:txBody>
                    <a:bodyPr/>
                    <a:lstStyle/>
                    <a:p>
                      <a:pPr algn="ctr">
                        <a:spcAft>
                          <a:spcPts val="0"/>
                        </a:spcAft>
                      </a:pPr>
                      <a:r>
                        <a:rPr lang="it-IT" sz="1200" dirty="0">
                          <a:effectLst/>
                          <a:latin typeface="Liberation Sans" charset="0"/>
                          <a:ea typeface="Times New Roman" charset="0"/>
                          <a:cs typeface="Roman PS" charset="0"/>
                        </a:rPr>
                        <a:t>3</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piccolo</a:t>
                      </a:r>
                      <a:endParaRPr lang="it-IT" sz="12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60%</a:t>
                      </a:r>
                      <a:endParaRPr lang="it-IT" sz="12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manipolo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10MHz</a:t>
                      </a:r>
                      <a:endParaRPr lang="it-IT" sz="11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100KHz</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elettrico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550V/m</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highlight>
                            <a:srgbClr val="FF0000"/>
                          </a:highlight>
                          <a:latin typeface="Liberation Sans" charset="0"/>
                          <a:ea typeface="Times New Roman" charset="0"/>
                          <a:cs typeface="Roman PS" charset="0"/>
                        </a:rPr>
                        <a:t>700%</a:t>
                      </a:r>
                      <a:endParaRPr lang="it-IT" sz="15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1850%</a:t>
                      </a:r>
                      <a:endParaRPr lang="it-IT" sz="15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4798">
                <a:tc>
                  <a:txBody>
                    <a:bodyPr/>
                    <a:lstStyle/>
                    <a:p>
                      <a:pPr algn="ctr">
                        <a:spcAft>
                          <a:spcPts val="0"/>
                        </a:spcAft>
                      </a:pPr>
                      <a:r>
                        <a:rPr lang="it-IT" sz="1200" dirty="0">
                          <a:effectLst/>
                          <a:latin typeface="Liberation Sans" charset="0"/>
                          <a:ea typeface="Times New Roman" charset="0"/>
                          <a:cs typeface="Roman PS" charset="0"/>
                        </a:rPr>
                        <a:t>3</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piccolo</a:t>
                      </a:r>
                      <a:endParaRPr lang="it-IT" sz="12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60%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manipolo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3MHz</a:t>
                      </a:r>
                      <a:endParaRPr lang="it-IT" sz="11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100KHz</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magnetico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45µT</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a:t>
                      </a:r>
                      <a:endParaRPr lang="it-IT" sz="15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a:t>
                      </a:r>
                      <a:endParaRPr lang="it-IT" sz="15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4798">
                <a:tc>
                  <a:txBody>
                    <a:bodyPr/>
                    <a:lstStyle/>
                    <a:p>
                      <a:pPr algn="ctr">
                        <a:spcAft>
                          <a:spcPts val="0"/>
                        </a:spcAft>
                      </a:pPr>
                      <a:r>
                        <a:rPr lang="it-IT" sz="1200" dirty="0">
                          <a:effectLst/>
                          <a:latin typeface="Liberation Sans" charset="0"/>
                          <a:ea typeface="Times New Roman" charset="0"/>
                          <a:cs typeface="Roman PS" charset="0"/>
                        </a:rPr>
                        <a:t>3</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piccolo</a:t>
                      </a:r>
                      <a:endParaRPr lang="it-IT" sz="12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60%</a:t>
                      </a:r>
                      <a:endParaRPr lang="it-IT" sz="12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manipolo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3MHz</a:t>
                      </a:r>
                      <a:endParaRPr lang="it-IT" sz="11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30KHz</a:t>
                      </a:r>
                      <a:endParaRPr lang="it-IT" sz="11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magnetico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10µT</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2%</a:t>
                      </a:r>
                      <a:endParaRPr lang="it-IT" sz="15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1%</a:t>
                      </a:r>
                      <a:endParaRPr lang="it-IT" sz="15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4798">
                <a:tc>
                  <a:txBody>
                    <a:bodyPr/>
                    <a:lstStyle/>
                    <a:p>
                      <a:pPr algn="ctr">
                        <a:spcAft>
                          <a:spcPts val="0"/>
                        </a:spcAft>
                      </a:pPr>
                      <a:r>
                        <a:rPr lang="it-IT" sz="1200" dirty="0">
                          <a:effectLst/>
                          <a:latin typeface="Liberation Sans" charset="0"/>
                          <a:ea typeface="Times New Roman" charset="0"/>
                          <a:cs typeface="Roman PS" charset="0"/>
                        </a:rPr>
                        <a:t>4</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a:effectLst/>
                          <a:latin typeface="Liberation Sans" charset="0"/>
                          <a:ea typeface="Times New Roman" charset="0"/>
                          <a:cs typeface="Roman PS" charset="0"/>
                        </a:rPr>
                        <a:t>piccolo</a:t>
                      </a:r>
                      <a:endParaRPr lang="it-IT" sz="12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60%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cranio op</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10MHz</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a:effectLst/>
                          <a:latin typeface="Liberation Sans" charset="0"/>
                          <a:ea typeface="Times New Roman" charset="0"/>
                          <a:cs typeface="Roman PS" charset="0"/>
                        </a:rPr>
                        <a:t>100KHz</a:t>
                      </a:r>
                      <a:endParaRPr lang="it-IT" sz="11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elettrico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352V/m</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highlight>
                            <a:srgbClr val="FF0000"/>
                          </a:highlight>
                          <a:latin typeface="Liberation Sans" charset="0"/>
                          <a:ea typeface="Times New Roman" charset="0"/>
                          <a:cs typeface="Roman PS" charset="0"/>
                        </a:rPr>
                        <a:t>440%</a:t>
                      </a:r>
                      <a:endParaRPr lang="it-IT" sz="150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790%</a:t>
                      </a:r>
                      <a:endParaRPr lang="it-IT" sz="15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4798">
                <a:tc>
                  <a:txBody>
                    <a:bodyPr/>
                    <a:lstStyle/>
                    <a:p>
                      <a:pPr algn="ctr">
                        <a:spcAft>
                          <a:spcPts val="0"/>
                        </a:spcAft>
                      </a:pPr>
                      <a:r>
                        <a:rPr lang="it-IT" sz="1200" dirty="0">
                          <a:effectLst/>
                          <a:latin typeface="Liberation Sans" charset="0"/>
                          <a:ea typeface="Times New Roman" charset="0"/>
                          <a:cs typeface="Roman PS" charset="0"/>
                        </a:rPr>
                        <a:t>5</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piccolo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60%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manipolo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200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10MHz</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100KHz</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elettrico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44V/m</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30%</a:t>
                      </a:r>
                      <a:endParaRPr lang="it-IT" sz="15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3%</a:t>
                      </a:r>
                      <a:endParaRPr lang="it-IT" sz="15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14798">
                <a:tc>
                  <a:txBody>
                    <a:bodyPr/>
                    <a:lstStyle/>
                    <a:p>
                      <a:pPr algn="ctr">
                        <a:spcAft>
                          <a:spcPts val="0"/>
                        </a:spcAft>
                      </a:pPr>
                      <a:r>
                        <a:rPr lang="it-IT" sz="1200" dirty="0" smtClean="0">
                          <a:effectLst/>
                          <a:latin typeface="Roman PS" charset="0"/>
                          <a:ea typeface="Times New Roman" charset="0"/>
                          <a:cs typeface="Roman PS" charset="0"/>
                        </a:rPr>
                        <a:t>6</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piccolo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60%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cranio op</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10</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10MHz</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100KHz</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elettrico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160V/m</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it-IT" sz="1500" dirty="0" smtClean="0">
                          <a:effectLst/>
                          <a:highlight>
                            <a:srgbClr val="FF0000"/>
                          </a:highlight>
                          <a:latin typeface="Liberation Sans" charset="0"/>
                          <a:ea typeface="Times New Roman" charset="0"/>
                          <a:cs typeface="Roman PS" charset="0"/>
                        </a:rPr>
                        <a:t>115% limiti Lav2010</a:t>
                      </a:r>
                      <a:endParaRPr lang="it-IT" sz="15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gn="ctr">
                        <a:spcAft>
                          <a:spcPts val="0"/>
                        </a:spcAft>
                      </a:pPr>
                      <a:endParaRPr lang="it-IT" sz="2000" dirty="0">
                        <a:effectLst/>
                        <a:latin typeface="Roman PS" charset="0"/>
                        <a:ea typeface="Times New Roman" charset="0"/>
                        <a:cs typeface="Roman PS" charset="0"/>
                      </a:endParaRPr>
                    </a:p>
                  </a:txBody>
                  <a:tcPr marL="67901" marR="67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Rectangle 1"/>
          <p:cNvSpPr>
            <a:spLocks noChangeArrowheads="1"/>
          </p:cNvSpPr>
          <p:nvPr/>
        </p:nvSpPr>
        <p:spPr bwMode="auto">
          <a:xfrm>
            <a:off x="822723" y="372627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it-IT" sz="1350"/>
          </a:p>
        </p:txBody>
      </p:sp>
    </p:spTree>
    <p:extLst>
      <p:ext uri="{BB962C8B-B14F-4D97-AF65-F5344CB8AC3E}">
        <p14:creationId xmlns:p14="http://schemas.microsoft.com/office/powerpoint/2010/main" val="188765839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onda grande a 10 cm 1.jpg"/>
          <p:cNvPicPr/>
          <p:nvPr/>
        </p:nvPicPr>
        <p:blipFill>
          <a:blip r:embed="rId2" cstate="print"/>
          <a:stretch>
            <a:fillRect/>
          </a:stretch>
        </p:blipFill>
        <p:spPr>
          <a:xfrm>
            <a:off x="1" y="857250"/>
            <a:ext cx="2972531" cy="1808703"/>
          </a:xfrm>
          <a:prstGeom prst="rect">
            <a:avLst/>
          </a:prstGeom>
        </p:spPr>
      </p:pic>
      <p:pic>
        <p:nvPicPr>
          <p:cNvPr id="4" name="Immagine 3" descr="Sonda piccola a 10 cm 4.jpg"/>
          <p:cNvPicPr/>
          <p:nvPr/>
        </p:nvPicPr>
        <p:blipFill>
          <a:blip r:embed="rId3" cstate="print"/>
          <a:stretch>
            <a:fillRect/>
          </a:stretch>
        </p:blipFill>
        <p:spPr>
          <a:xfrm>
            <a:off x="5518298" y="969724"/>
            <a:ext cx="3476847" cy="4464842"/>
          </a:xfrm>
          <a:prstGeom prst="rect">
            <a:avLst/>
          </a:prstGeom>
        </p:spPr>
      </p:pic>
      <p:pic>
        <p:nvPicPr>
          <p:cNvPr id="5" name="Immagine 4" descr="Sonda piccola a 10 cm 2.jpg"/>
          <p:cNvPicPr/>
          <p:nvPr/>
        </p:nvPicPr>
        <p:blipFill>
          <a:blip r:embed="rId4" cstate="print"/>
          <a:stretch>
            <a:fillRect/>
          </a:stretch>
        </p:blipFill>
        <p:spPr>
          <a:xfrm>
            <a:off x="3285460" y="857251"/>
            <a:ext cx="1972705" cy="1808703"/>
          </a:xfrm>
          <a:prstGeom prst="rect">
            <a:avLst/>
          </a:prstGeom>
        </p:spPr>
      </p:pic>
      <p:pic>
        <p:nvPicPr>
          <p:cNvPr id="6" name="Immagine 5" descr="immagine faccia centro benessere.jpg"/>
          <p:cNvPicPr/>
          <p:nvPr/>
        </p:nvPicPr>
        <p:blipFill>
          <a:blip r:embed="rId5" cstate="print"/>
          <a:stretch>
            <a:fillRect/>
          </a:stretch>
        </p:blipFill>
        <p:spPr>
          <a:xfrm>
            <a:off x="234437" y="2799552"/>
            <a:ext cx="2025192" cy="2497483"/>
          </a:xfrm>
          <a:prstGeom prst="rect">
            <a:avLst/>
          </a:prstGeom>
        </p:spPr>
      </p:pic>
      <p:pic>
        <p:nvPicPr>
          <p:cNvPr id="7" name="Immagine 6" descr="immagine omino centro benessere.jpg"/>
          <p:cNvPicPr/>
          <p:nvPr/>
        </p:nvPicPr>
        <p:blipFill>
          <a:blip r:embed="rId6" cstate="print"/>
          <a:stretch>
            <a:fillRect/>
          </a:stretch>
        </p:blipFill>
        <p:spPr>
          <a:xfrm>
            <a:off x="2519763" y="2799552"/>
            <a:ext cx="2954738" cy="2497483"/>
          </a:xfrm>
          <a:prstGeom prst="rect">
            <a:avLst/>
          </a:prstGeom>
        </p:spPr>
      </p:pic>
    </p:spTree>
    <p:extLst>
      <p:ext uri="{BB962C8B-B14F-4D97-AF65-F5344CB8AC3E}">
        <p14:creationId xmlns:p14="http://schemas.microsoft.com/office/powerpoint/2010/main" val="103031356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461152493"/>
              </p:ext>
            </p:extLst>
          </p:nvPr>
        </p:nvGraphicFramePr>
        <p:xfrm>
          <a:off x="111642" y="857243"/>
          <a:ext cx="8899452" cy="5143513"/>
        </p:xfrm>
        <a:graphic>
          <a:graphicData uri="http://schemas.openxmlformats.org/drawingml/2006/table">
            <a:tbl>
              <a:tblPr firstRow="1" firstCol="1" bandRow="1"/>
              <a:tblGrid>
                <a:gridCol w="667459"/>
                <a:gridCol w="788491"/>
                <a:gridCol w="654999"/>
                <a:gridCol w="1386535"/>
                <a:gridCol w="694157"/>
                <a:gridCol w="720856"/>
                <a:gridCol w="971820"/>
                <a:gridCol w="952241"/>
                <a:gridCol w="1048356"/>
                <a:gridCol w="1014538"/>
              </a:tblGrid>
              <a:tr h="610244">
                <a:tc>
                  <a:txBody>
                    <a:bodyPr/>
                    <a:lstStyle/>
                    <a:p>
                      <a:pPr algn="ctr">
                        <a:spcAft>
                          <a:spcPts val="0"/>
                        </a:spcAft>
                      </a:pPr>
                      <a:r>
                        <a:rPr lang="it-IT" sz="1200" dirty="0">
                          <a:effectLst/>
                          <a:latin typeface="Liberation Sans" charset="0"/>
                          <a:ea typeface="Times New Roman" charset="0"/>
                          <a:cs typeface="Roman PS" charset="0"/>
                        </a:rPr>
                        <a:t>Misura</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Manipolo</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Liberation Sans" charset="0"/>
                          <a:ea typeface="Times New Roman" charset="0"/>
                          <a:cs typeface="Roman PS" charset="0"/>
                        </a:rPr>
                        <a:t>Potenza</a:t>
                      </a:r>
                      <a:endParaRPr lang="it-IT" sz="12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riferimento</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distanza [cm]</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err="1">
                          <a:effectLst/>
                          <a:latin typeface="Liberation Sans" charset="0"/>
                          <a:ea typeface="Times New Roman" charset="0"/>
                          <a:cs typeface="Roman PS" charset="0"/>
                        </a:rPr>
                        <a:t>Span</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RBW</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Campo misurato</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100" dirty="0">
                          <a:effectLst/>
                          <a:latin typeface="Liberation Sans" charset="0"/>
                          <a:ea typeface="Times New Roman" charset="0"/>
                          <a:cs typeface="Roman PS" charset="0"/>
                        </a:rPr>
                        <a:t>Banda larga</a:t>
                      </a:r>
                      <a:endParaRPr lang="it-IT" sz="11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900" dirty="0">
                          <a:effectLst/>
                          <a:latin typeface="Liberation Sans" charset="0"/>
                          <a:ea typeface="Times New Roman" charset="0"/>
                          <a:cs typeface="Roman PS" charset="0"/>
                        </a:rPr>
                        <a:t>% livello popolazione stimolazione II98 </a:t>
                      </a:r>
                      <a:endParaRPr lang="it-IT" sz="900" dirty="0">
                        <a:effectLst/>
                        <a:latin typeface="Roman PS" charset="0"/>
                        <a:ea typeface="Times New Roman" charset="0"/>
                        <a:cs typeface="Roman PS" charset="0"/>
                      </a:endParaRPr>
                    </a:p>
                  </a:txBody>
                  <a:tcPr marL="50926" marR="509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8713">
                <a:tc>
                  <a:txBody>
                    <a:bodyPr/>
                    <a:lstStyle/>
                    <a:p>
                      <a:pPr algn="ctr">
                        <a:spcAft>
                          <a:spcPts val="0"/>
                        </a:spcAft>
                      </a:pPr>
                      <a:r>
                        <a:rPr lang="it-IT" sz="1500" dirty="0">
                          <a:effectLst/>
                          <a:latin typeface="+mn-lt"/>
                          <a:ea typeface="Times New Roman" charset="0"/>
                          <a:cs typeface="Roman PS" charset="0"/>
                        </a:rPr>
                        <a:t>1</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piccolo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50%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manipolo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10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30MHz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300KHz</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elettrico</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235%</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highlight>
                            <a:srgbClr val="FF0000"/>
                          </a:highlight>
                          <a:latin typeface="Liberation Sans" charset="0"/>
                          <a:ea typeface="Times New Roman" charset="0"/>
                          <a:cs typeface="Roman PS" charset="0"/>
                        </a:rPr>
                        <a:t>410%</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8713">
                <a:tc>
                  <a:txBody>
                    <a:bodyPr/>
                    <a:lstStyle/>
                    <a:p>
                      <a:pPr algn="ctr">
                        <a:spcAft>
                          <a:spcPts val="0"/>
                        </a:spcAft>
                      </a:pPr>
                      <a:r>
                        <a:rPr lang="it-IT" sz="1500">
                          <a:effectLst/>
                          <a:latin typeface="+mn-lt"/>
                          <a:ea typeface="Times New Roman" charset="0"/>
                          <a:cs typeface="Roman PS" charset="0"/>
                        </a:rPr>
                        <a:t>2</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piccolo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50%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manipolo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10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10MHz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100KHz</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elettrico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highlight>
                            <a:srgbClr val="FF0000"/>
                          </a:highlight>
                          <a:latin typeface="Liberation Sans" charset="0"/>
                          <a:ea typeface="Times New Roman" charset="0"/>
                          <a:cs typeface="Roman PS" charset="0"/>
                        </a:rPr>
                        <a:t>115%</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105%</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8713">
                <a:tc>
                  <a:txBody>
                    <a:bodyPr/>
                    <a:lstStyle/>
                    <a:p>
                      <a:pPr algn="ctr">
                        <a:spcAft>
                          <a:spcPts val="0"/>
                        </a:spcAft>
                      </a:pPr>
                      <a:r>
                        <a:rPr lang="it-IT" sz="1500">
                          <a:effectLst/>
                          <a:latin typeface="+mn-lt"/>
                          <a:ea typeface="Times New Roman" charset="0"/>
                          <a:cs typeface="Roman PS" charset="0"/>
                        </a:rPr>
                        <a:t>3</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piccolo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50%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manipolo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10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3MHz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30KHz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magnetico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n.r.</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err="1">
                          <a:effectLst/>
                          <a:latin typeface="Liberation Sans" charset="0"/>
                          <a:ea typeface="Times New Roman" charset="0"/>
                          <a:cs typeface="Roman PS" charset="0"/>
                        </a:rPr>
                        <a:t>n.r</a:t>
                      </a:r>
                      <a:r>
                        <a:rPr lang="it-IT" sz="1500" dirty="0">
                          <a:effectLst/>
                          <a:latin typeface="Liberation Sans" charset="0"/>
                          <a:ea typeface="Times New Roman" charset="0"/>
                          <a:cs typeface="Roman PS" charset="0"/>
                        </a:rPr>
                        <a:t>.</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8713">
                <a:tc>
                  <a:txBody>
                    <a:bodyPr/>
                    <a:lstStyle/>
                    <a:p>
                      <a:pPr algn="ctr">
                        <a:spcAft>
                          <a:spcPts val="0"/>
                        </a:spcAft>
                      </a:pPr>
                      <a:r>
                        <a:rPr lang="it-IT" sz="1500">
                          <a:effectLst/>
                          <a:latin typeface="+mn-lt"/>
                          <a:ea typeface="Times New Roman" charset="0"/>
                          <a:cs typeface="Roman PS" charset="0"/>
                        </a:rPr>
                        <a:t>4</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piccolo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50%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testa</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10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10MHz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100KHz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elettrico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55%</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25%</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8713">
                <a:tc>
                  <a:txBody>
                    <a:bodyPr/>
                    <a:lstStyle/>
                    <a:p>
                      <a:pPr algn="ctr">
                        <a:spcAft>
                          <a:spcPts val="0"/>
                        </a:spcAft>
                      </a:pPr>
                      <a:r>
                        <a:rPr lang="it-IT" sz="1500">
                          <a:effectLst/>
                          <a:latin typeface="+mn-lt"/>
                          <a:ea typeface="Times New Roman" charset="0"/>
                          <a:cs typeface="Roman PS" charset="0"/>
                        </a:rPr>
                        <a:t>5</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piccolo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50%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cavo manipolo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20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10MHz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100KHz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elettrico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highlight>
                            <a:srgbClr val="FF0000"/>
                          </a:highlight>
                          <a:latin typeface="Liberation Sans" charset="0"/>
                          <a:ea typeface="Times New Roman" charset="0"/>
                          <a:cs typeface="Roman PS" charset="0"/>
                        </a:rPr>
                        <a:t>480%</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1850%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8713">
                <a:tc>
                  <a:txBody>
                    <a:bodyPr/>
                    <a:lstStyle/>
                    <a:p>
                      <a:pPr algn="ctr">
                        <a:spcAft>
                          <a:spcPts val="0"/>
                        </a:spcAft>
                      </a:pPr>
                      <a:r>
                        <a:rPr lang="it-IT" sz="1500">
                          <a:effectLst/>
                          <a:latin typeface="+mn-lt"/>
                          <a:ea typeface="Times New Roman" charset="0"/>
                          <a:cs typeface="Roman PS" charset="0"/>
                        </a:rPr>
                        <a:t>6</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piccolo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50%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parete stanza</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10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10MHz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100KHz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elettrico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50%</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20%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8713">
                <a:tc>
                  <a:txBody>
                    <a:bodyPr/>
                    <a:lstStyle/>
                    <a:p>
                      <a:pPr algn="ctr">
                        <a:spcAft>
                          <a:spcPts val="0"/>
                        </a:spcAft>
                      </a:pPr>
                      <a:r>
                        <a:rPr lang="it-IT" sz="1500">
                          <a:effectLst/>
                          <a:latin typeface="+mn-lt"/>
                          <a:ea typeface="Times New Roman" charset="0"/>
                          <a:cs typeface="Roman PS" charset="0"/>
                        </a:rPr>
                        <a:t>7</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grande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80%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manipolo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10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10MHz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100KHz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elettrico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highlight>
                            <a:srgbClr val="FF0000"/>
                          </a:highlight>
                          <a:latin typeface="Liberation Sans" charset="0"/>
                          <a:ea typeface="Times New Roman" charset="0"/>
                          <a:cs typeface="Roman PS" charset="0"/>
                        </a:rPr>
                        <a:t>235%</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440%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8713">
                <a:tc>
                  <a:txBody>
                    <a:bodyPr/>
                    <a:lstStyle/>
                    <a:p>
                      <a:pPr algn="ctr">
                        <a:spcAft>
                          <a:spcPts val="0"/>
                        </a:spcAft>
                      </a:pPr>
                      <a:r>
                        <a:rPr lang="it-IT" sz="1500">
                          <a:effectLst/>
                          <a:latin typeface="+mn-lt"/>
                          <a:ea typeface="Times New Roman" charset="0"/>
                          <a:cs typeface="Roman PS" charset="0"/>
                        </a:rPr>
                        <a:t>8</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grande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80%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manipolo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10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10MHz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100KHz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magnetico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n.r.</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err="1">
                          <a:effectLst/>
                          <a:latin typeface="Liberation Sans" charset="0"/>
                          <a:ea typeface="Times New Roman" charset="0"/>
                          <a:cs typeface="Roman PS" charset="0"/>
                        </a:rPr>
                        <a:t>n.r</a:t>
                      </a:r>
                      <a:r>
                        <a:rPr lang="it-IT" sz="1500" dirty="0">
                          <a:effectLst/>
                          <a:latin typeface="Liberation Sans" charset="0"/>
                          <a:ea typeface="Times New Roman" charset="0"/>
                          <a:cs typeface="Roman PS" charset="0"/>
                        </a:rPr>
                        <a:t>.</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8713">
                <a:tc>
                  <a:txBody>
                    <a:bodyPr/>
                    <a:lstStyle/>
                    <a:p>
                      <a:pPr algn="ctr">
                        <a:spcAft>
                          <a:spcPts val="0"/>
                        </a:spcAft>
                      </a:pPr>
                      <a:r>
                        <a:rPr lang="it-IT" sz="1500">
                          <a:effectLst/>
                          <a:latin typeface="+mn-lt"/>
                          <a:ea typeface="Times New Roman" charset="0"/>
                          <a:cs typeface="Roman PS" charset="0"/>
                        </a:rPr>
                        <a:t>9</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grande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80%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testa</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10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10MHz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100KHz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elettrico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70%</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40%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8713">
                <a:tc>
                  <a:txBody>
                    <a:bodyPr/>
                    <a:lstStyle/>
                    <a:p>
                      <a:pPr algn="ctr">
                        <a:spcAft>
                          <a:spcPts val="0"/>
                        </a:spcAft>
                      </a:pPr>
                      <a:r>
                        <a:rPr lang="it-IT" sz="1500">
                          <a:effectLst/>
                          <a:latin typeface="+mn-lt"/>
                          <a:ea typeface="Times New Roman" charset="0"/>
                          <a:cs typeface="Roman PS" charset="0"/>
                        </a:rPr>
                        <a:t>10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grande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80%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cavo manipolo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10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10MHz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100KHz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elettrico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highlight>
                            <a:srgbClr val="FF0000"/>
                          </a:highlight>
                          <a:latin typeface="Liberation Sans" charset="0"/>
                          <a:ea typeface="Times New Roman" charset="0"/>
                          <a:cs typeface="Roman PS" charset="0"/>
                        </a:rPr>
                        <a:t>760%</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4540%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8713">
                <a:tc>
                  <a:txBody>
                    <a:bodyPr/>
                    <a:lstStyle/>
                    <a:p>
                      <a:pPr algn="ctr">
                        <a:spcAft>
                          <a:spcPts val="0"/>
                        </a:spcAft>
                      </a:pPr>
                      <a:r>
                        <a:rPr lang="it-IT" sz="1500">
                          <a:effectLst/>
                          <a:latin typeface="+mn-lt"/>
                          <a:ea typeface="Times New Roman" charset="0"/>
                          <a:cs typeface="Roman PS" charset="0"/>
                        </a:rPr>
                        <a:t>11</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grande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80%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parete stanza</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mn-lt"/>
                          <a:ea typeface="Times New Roman" charset="0"/>
                          <a:cs typeface="Roman PS" charset="0"/>
                        </a:rPr>
                        <a:t>10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10MHz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100KHz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elettrico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a:effectLst/>
                          <a:latin typeface="Liberation Sans" charset="0"/>
                          <a:ea typeface="Times New Roman" charset="0"/>
                          <a:cs typeface="Roman PS" charset="0"/>
                        </a:rPr>
                        <a:t>38%</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10%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8713">
                <a:tc>
                  <a:txBody>
                    <a:bodyPr/>
                    <a:lstStyle/>
                    <a:p>
                      <a:pPr algn="ctr">
                        <a:spcAft>
                          <a:spcPts val="0"/>
                        </a:spcAft>
                      </a:pPr>
                      <a:r>
                        <a:rPr lang="it-IT" sz="1500" dirty="0">
                          <a:effectLst/>
                          <a:latin typeface="+mn-lt"/>
                          <a:ea typeface="Times New Roman" charset="0"/>
                          <a:cs typeface="Roman PS" charset="0"/>
                        </a:rPr>
                        <a:t>13</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piccolo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50%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bordo letto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10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10MHz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100KHz</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elettrico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160%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highlight>
                            <a:srgbClr val="FF0000"/>
                          </a:highlight>
                          <a:latin typeface="Liberation Sans" charset="0"/>
                          <a:ea typeface="Times New Roman" charset="0"/>
                          <a:cs typeface="Roman PS" charset="0"/>
                        </a:rPr>
                        <a:t>200%</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8713">
                <a:tc>
                  <a:txBody>
                    <a:bodyPr/>
                    <a:lstStyle/>
                    <a:p>
                      <a:pPr algn="ctr">
                        <a:spcAft>
                          <a:spcPts val="0"/>
                        </a:spcAft>
                      </a:pPr>
                      <a:r>
                        <a:rPr lang="it-IT" sz="1500" dirty="0">
                          <a:effectLst/>
                          <a:latin typeface="+mn-lt"/>
                          <a:ea typeface="Times New Roman" charset="0"/>
                          <a:cs typeface="Roman PS" charset="0"/>
                        </a:rPr>
                        <a:t>12</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grande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80%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torace</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20</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10MHz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mn-lt"/>
                          <a:ea typeface="Times New Roman" charset="0"/>
                          <a:cs typeface="Roman PS" charset="0"/>
                        </a:rPr>
                        <a:t>100KHz</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dirty="0">
                          <a:effectLst/>
                          <a:latin typeface="Liberation Sans" charset="0"/>
                          <a:ea typeface="Times New Roman" charset="0"/>
                          <a:cs typeface="Roman PS" charset="0"/>
                        </a:rPr>
                        <a:t>elettrico</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it-IT" sz="1200" smtClean="0">
                          <a:effectLst/>
                          <a:highlight>
                            <a:srgbClr val="FF0000"/>
                          </a:highlight>
                          <a:latin typeface="Liberation Sans" charset="0"/>
                          <a:ea typeface="Times New Roman" charset="0"/>
                          <a:cs typeface="Roman PS" charset="0"/>
                        </a:rPr>
                        <a:t>60% limiti Lav2010</a:t>
                      </a:r>
                      <a:endParaRPr lang="it-IT" sz="12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gn="ctr">
                        <a:spcAft>
                          <a:spcPts val="0"/>
                        </a:spcAft>
                      </a:pPr>
                      <a:endParaRPr lang="it-IT" sz="1000" dirty="0">
                        <a:effectLst/>
                        <a:latin typeface="Roman PS" charset="0"/>
                        <a:ea typeface="Times New Roman" charset="0"/>
                        <a:cs typeface="Roman PS"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4404135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452947988"/>
              </p:ext>
            </p:extLst>
          </p:nvPr>
        </p:nvGraphicFramePr>
        <p:xfrm>
          <a:off x="158024" y="257615"/>
          <a:ext cx="8788792" cy="617220"/>
        </p:xfrm>
        <a:graphic>
          <a:graphicData uri="http://schemas.openxmlformats.org/drawingml/2006/table">
            <a:tbl>
              <a:tblPr firstRow="1" bandRow="1">
                <a:tableStyleId>{F5AB1C69-6EDB-4FF4-983F-18BD219EF322}</a:tableStyleId>
              </a:tblPr>
              <a:tblGrid>
                <a:gridCol w="441144"/>
                <a:gridCol w="1852809"/>
                <a:gridCol w="1789788"/>
                <a:gridCol w="4705051"/>
              </a:tblGrid>
              <a:tr h="480060">
                <a:tc>
                  <a:txBody>
                    <a:bodyPr/>
                    <a:lstStyle/>
                    <a:p>
                      <a:r>
                        <a:rPr lang="it-IT" sz="1800" dirty="0" smtClean="0"/>
                        <a:t>10</a:t>
                      </a:r>
                      <a:endParaRPr lang="it-IT" sz="1800" dirty="0"/>
                    </a:p>
                  </a:txBody>
                  <a:tcPr marL="68580" marR="68580" marT="34290" marB="34290" anchor="ctr" anchorCtr="1"/>
                </a:tc>
                <a:tc>
                  <a:txBody>
                    <a:bodyPr/>
                    <a:lstStyle/>
                    <a:p>
                      <a:r>
                        <a:rPr lang="it-IT" sz="1800" kern="1200" dirty="0" err="1" smtClean="0">
                          <a:effectLst/>
                        </a:rPr>
                        <a:t>Atex</a:t>
                      </a:r>
                      <a:r>
                        <a:rPr lang="it-IT" sz="1800" kern="1200" dirty="0" smtClean="0">
                          <a:effectLst/>
                        </a:rPr>
                        <a:t> </a:t>
                      </a:r>
                      <a:r>
                        <a:rPr lang="it-IT" sz="1800" kern="1200" dirty="0" err="1" smtClean="0">
                          <a:effectLst/>
                        </a:rPr>
                        <a:t>Srl</a:t>
                      </a:r>
                      <a:r>
                        <a:rPr lang="it-IT" sz="1800" dirty="0" smtClean="0">
                          <a:effectLst/>
                        </a:rPr>
                        <a:t> </a:t>
                      </a:r>
                      <a:endParaRPr lang="it-IT" sz="1800" dirty="0" smtClean="0"/>
                    </a:p>
                  </a:txBody>
                  <a:tcPr marL="68580" marR="68580" marT="34290" marB="34290" anchor="ctr" anchorCtr="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effectLst/>
                        </a:rPr>
                        <a:t>Bio Life Body RF Q02</a:t>
                      </a:r>
                      <a:r>
                        <a:rPr lang="it-IT" sz="1800" dirty="0" smtClean="0">
                          <a:effectLst/>
                        </a:rPr>
                        <a:t> </a:t>
                      </a:r>
                      <a:endParaRPr lang="it-IT" sz="1800" dirty="0" smtClean="0"/>
                    </a:p>
                  </a:txBody>
                  <a:tcPr marL="68580" marR="68580" marT="34290" marB="34290" anchor="ctr" anchorCtr="1"/>
                </a:tc>
                <a:tc>
                  <a:txBody>
                    <a:bodyPr/>
                    <a:lstStyle/>
                    <a:p>
                      <a:r>
                        <a:rPr lang="it-IT" sz="1800" kern="1200" dirty="0" smtClean="0">
                          <a:effectLst/>
                        </a:rPr>
                        <a:t>Apparecchio per il trattamento di calore parziale tramite radiofrequenze</a:t>
                      </a:r>
                      <a:endParaRPr lang="it-IT" sz="1800" dirty="0"/>
                    </a:p>
                  </a:txBody>
                  <a:tcPr marL="68580" marR="68580" marT="34290" marB="34290" anchor="ctr" anchorCtr="1"/>
                </a:tc>
              </a:tr>
            </a:tbl>
          </a:graphicData>
        </a:graphic>
      </p:graphicFrame>
      <p:graphicFrame>
        <p:nvGraphicFramePr>
          <p:cNvPr id="3" name="Tabella 2"/>
          <p:cNvGraphicFramePr>
            <a:graphicFrameLocks noGrp="1"/>
          </p:cNvGraphicFramePr>
          <p:nvPr>
            <p:extLst>
              <p:ext uri="{D42A27DB-BD31-4B8C-83A1-F6EECF244321}">
                <p14:modId xmlns:p14="http://schemas.microsoft.com/office/powerpoint/2010/main" val="331016259"/>
              </p:ext>
            </p:extLst>
          </p:nvPr>
        </p:nvGraphicFramePr>
        <p:xfrm>
          <a:off x="158024" y="1771529"/>
          <a:ext cx="6758845" cy="1582012"/>
        </p:xfrm>
        <a:graphic>
          <a:graphicData uri="http://schemas.openxmlformats.org/drawingml/2006/table">
            <a:tbl>
              <a:tblPr/>
              <a:tblGrid>
                <a:gridCol w="1428637"/>
                <a:gridCol w="1721984"/>
                <a:gridCol w="128270"/>
                <a:gridCol w="1313625"/>
                <a:gridCol w="956411"/>
                <a:gridCol w="1209918"/>
              </a:tblGrid>
              <a:tr h="260509">
                <a:tc>
                  <a:txBody>
                    <a:bodyPr/>
                    <a:lstStyle/>
                    <a:p>
                      <a:pPr>
                        <a:spcAft>
                          <a:spcPts val="0"/>
                        </a:spcAft>
                      </a:pPr>
                      <a:r>
                        <a:rPr lang="it-IT" sz="1200" b="1" dirty="0">
                          <a:effectLst/>
                          <a:latin typeface="Arial" charset="0"/>
                          <a:ea typeface="Arial" charset="0"/>
                          <a:cs typeface="Arial" charset="0"/>
                        </a:rPr>
                        <a:t>Parametro</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dirty="0">
                          <a:effectLst/>
                          <a:latin typeface="Arial" charset="0"/>
                          <a:ea typeface="Arial" charset="0"/>
                          <a:cs typeface="Arial" charset="0"/>
                        </a:rPr>
                        <a:t>Da manuale</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a:effectLst/>
                          <a:latin typeface="Arial" charset="0"/>
                          <a:ea typeface="Arial" charset="0"/>
                          <a:cs typeface="Arial" charset="0"/>
                        </a:rPr>
                        <a:t> </a:t>
                      </a:r>
                      <a:endParaRPr lang="it-IT" sz="120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spcAft>
                          <a:spcPts val="0"/>
                        </a:spcAft>
                      </a:pPr>
                      <a:r>
                        <a:rPr lang="it-IT" sz="1200" b="1" dirty="0">
                          <a:effectLst/>
                          <a:latin typeface="Arial" charset="0"/>
                          <a:ea typeface="Arial" charset="0"/>
                          <a:cs typeface="Arial" charset="0"/>
                        </a:rPr>
                        <a:t>Previsto sulla: Scheda Tecnica n.13 (b*</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it-IT"/>
                    </a:p>
                  </a:txBody>
                  <a:tcPr/>
                </a:tc>
                <a:tc hMerge="1">
                  <a:txBody>
                    <a:bodyPr/>
                    <a:lstStyle/>
                    <a:p>
                      <a:endParaRPr lang="it-IT"/>
                    </a:p>
                  </a:txBody>
                  <a:tcPr/>
                </a:tc>
              </a:tr>
              <a:tr h="388620">
                <a:tc>
                  <a:txBody>
                    <a:bodyPr/>
                    <a:lstStyle/>
                    <a:p>
                      <a:pPr>
                        <a:spcAft>
                          <a:spcPts val="0"/>
                        </a:spcAft>
                      </a:pPr>
                      <a:r>
                        <a:rPr lang="it-IT" sz="1200" b="1">
                          <a:effectLst/>
                          <a:latin typeface="Arial" charset="0"/>
                          <a:ea typeface="Arial" charset="0"/>
                          <a:cs typeface="Arial" charset="0"/>
                        </a:rPr>
                        <a:t>Tipo </a:t>
                      </a:r>
                      <a:endParaRPr lang="it-IT" sz="120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tabLst>
                          <a:tab pos="154940" algn="l"/>
                        </a:tabLst>
                      </a:pPr>
                      <a:r>
                        <a:rPr lang="it-IT" sz="1200" b="1" kern="1200" dirty="0" smtClean="0">
                          <a:solidFill>
                            <a:schemeClr val="tx1"/>
                          </a:solidFill>
                          <a:effectLst/>
                          <a:latin typeface="Arial" charset="0"/>
                          <a:ea typeface="Arial" charset="0"/>
                          <a:cs typeface="Arial" charset="0"/>
                          <a:sym typeface="Symbol" charset="2"/>
                        </a:rPr>
                        <a:t> </a:t>
                      </a:r>
                      <a:r>
                        <a:rPr lang="it-IT" sz="1200" dirty="0" smtClean="0">
                          <a:effectLst/>
                          <a:latin typeface="Arial" charset="0"/>
                          <a:ea typeface="Arial" charset="0"/>
                          <a:cs typeface="Arial" charset="0"/>
                        </a:rPr>
                        <a:t>resistiva </a:t>
                      </a:r>
                    </a:p>
                    <a:p>
                      <a:pPr>
                        <a:spcAft>
                          <a:spcPts val="0"/>
                        </a:spcAft>
                        <a:tabLst>
                          <a:tab pos="154940" algn="l"/>
                        </a:tabLst>
                      </a:pPr>
                      <a:r>
                        <a:rPr lang="it-IT" sz="1400" b="1" dirty="0" smtClean="0">
                          <a:effectLst/>
                          <a:highlight>
                            <a:srgbClr val="0000FF"/>
                          </a:highlight>
                          <a:latin typeface="Arial" charset="0"/>
                          <a:ea typeface="Arial" charset="0"/>
                          <a:cs typeface="Arial" charset="0"/>
                          <a:sym typeface="Symbol" charset="2"/>
                        </a:rPr>
                        <a:t> </a:t>
                      </a:r>
                      <a:r>
                        <a:rPr lang="it-IT" sz="1200" dirty="0" smtClean="0">
                          <a:effectLst/>
                          <a:latin typeface="Arial" charset="0"/>
                          <a:ea typeface="Arial" charset="0"/>
                          <a:cs typeface="Arial" charset="0"/>
                        </a:rPr>
                        <a:t>capacitiva </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dirty="0">
                          <a:effectLst/>
                          <a:latin typeface="Arial" charset="0"/>
                          <a:ea typeface="Arial" charset="0"/>
                          <a:cs typeface="Arial" charset="0"/>
                        </a:rPr>
                        <a:t> </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spcAft>
                          <a:spcPts val="0"/>
                        </a:spcAft>
                      </a:pPr>
                      <a:r>
                        <a:rPr lang="it-IT" sz="1200" b="1" dirty="0">
                          <a:effectLst/>
                          <a:latin typeface="Arial" charset="0"/>
                          <a:ea typeface="Arial" charset="0"/>
                          <a:cs typeface="Arial" charset="0"/>
                        </a:rPr>
                        <a:t>Tipo </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a:effectLst/>
                          <a:latin typeface="Arial" charset="0"/>
                          <a:ea typeface="Arial" charset="0"/>
                          <a:cs typeface="Arial" charset="0"/>
                        </a:rPr>
                        <a:t>b) resistiva</a:t>
                      </a:r>
                      <a:endParaRPr lang="it-IT" sz="120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Arial" charset="0"/>
                          <a:ea typeface="Arial" charset="0"/>
                          <a:cs typeface="Arial" charset="0"/>
                        </a:rPr>
                        <a:t>c) capacitiva</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60509">
                <a:tc>
                  <a:txBody>
                    <a:bodyPr/>
                    <a:lstStyle/>
                    <a:p>
                      <a:pPr>
                        <a:spcAft>
                          <a:spcPts val="0"/>
                        </a:spcAft>
                      </a:pPr>
                      <a:r>
                        <a:rPr lang="it-IT" sz="1200" b="1" dirty="0">
                          <a:effectLst/>
                          <a:latin typeface="Arial" charset="0"/>
                          <a:ea typeface="Arial" charset="0"/>
                          <a:cs typeface="Arial" charset="0"/>
                        </a:rPr>
                        <a:t>Frequenza </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500" b="1" dirty="0">
                          <a:effectLst/>
                          <a:latin typeface="Arial" charset="0"/>
                          <a:ea typeface="Arial" charset="0"/>
                          <a:cs typeface="Arial" charset="0"/>
                        </a:rPr>
                        <a:t>250 kHz</a:t>
                      </a:r>
                      <a:endParaRPr lang="it-IT" sz="15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dirty="0">
                          <a:effectLst/>
                          <a:latin typeface="Arial" charset="0"/>
                          <a:ea typeface="Arial" charset="0"/>
                          <a:cs typeface="Arial" charset="0"/>
                        </a:rPr>
                        <a:t> </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spcAft>
                          <a:spcPts val="0"/>
                        </a:spcAft>
                      </a:pPr>
                      <a:r>
                        <a:rPr lang="it-IT" sz="1200" b="1" dirty="0">
                          <a:effectLst/>
                          <a:latin typeface="Arial" charset="0"/>
                          <a:ea typeface="Arial" charset="0"/>
                          <a:cs typeface="Arial" charset="0"/>
                        </a:rPr>
                        <a:t>Frequenza kHz</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Arial" charset="0"/>
                          <a:ea typeface="Arial" charset="0"/>
                          <a:cs typeface="Arial" charset="0"/>
                        </a:rPr>
                        <a:t>400</a:t>
                      </a:r>
                      <a:r>
                        <a:rPr lang="it-IT" sz="1200" b="1" dirty="0">
                          <a:effectLst/>
                          <a:latin typeface="Arial" charset="0"/>
                          <a:ea typeface="Arial" charset="0"/>
                          <a:cs typeface="Arial" charset="0"/>
                          <a:sym typeface="Symbol" charset="2"/>
                        </a:rPr>
                        <a:t></a:t>
                      </a:r>
                      <a:r>
                        <a:rPr lang="it-IT" sz="1200" b="1" dirty="0">
                          <a:effectLst/>
                          <a:latin typeface="Arial" charset="0"/>
                          <a:ea typeface="Arial" charset="0"/>
                          <a:cs typeface="Arial" charset="0"/>
                        </a:rPr>
                        <a:t>1500</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Arial" charset="0"/>
                          <a:ea typeface="Arial" charset="0"/>
                          <a:cs typeface="Arial" charset="0"/>
                        </a:rPr>
                        <a:t>400</a:t>
                      </a:r>
                      <a:r>
                        <a:rPr lang="it-IT" sz="1200" b="1" dirty="0">
                          <a:effectLst/>
                          <a:latin typeface="Arial" charset="0"/>
                          <a:ea typeface="Arial" charset="0"/>
                          <a:cs typeface="Arial" charset="0"/>
                          <a:sym typeface="Symbol" charset="2"/>
                        </a:rPr>
                        <a:t></a:t>
                      </a:r>
                      <a:r>
                        <a:rPr lang="it-IT" sz="1200" b="1" dirty="0">
                          <a:effectLst/>
                          <a:latin typeface="Arial" charset="0"/>
                          <a:ea typeface="Arial" charset="0"/>
                          <a:cs typeface="Arial" charset="0"/>
                        </a:rPr>
                        <a:t>1500</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8600">
                <a:tc>
                  <a:txBody>
                    <a:bodyPr/>
                    <a:lstStyle/>
                    <a:p>
                      <a:pPr>
                        <a:spcAft>
                          <a:spcPts val="0"/>
                        </a:spcAft>
                        <a:tabLst>
                          <a:tab pos="180340" algn="l"/>
                        </a:tabLst>
                      </a:pPr>
                      <a:r>
                        <a:rPr lang="it-IT" sz="1200" b="1">
                          <a:effectLst/>
                          <a:latin typeface="Arial" charset="0"/>
                          <a:ea typeface="Arial" charset="0"/>
                          <a:cs typeface="Arial" charset="0"/>
                          <a:sym typeface="Wingdings" charset="2"/>
                        </a:rPr>
                        <a:t></a:t>
                      </a:r>
                      <a:r>
                        <a:rPr lang="it-IT" sz="1200">
                          <a:effectLst/>
                          <a:latin typeface="Arial" charset="0"/>
                          <a:ea typeface="Arial" charset="0"/>
                          <a:cs typeface="Arial" charset="0"/>
                        </a:rPr>
                        <a:t>	</a:t>
                      </a:r>
                      <a:r>
                        <a:rPr lang="it-IT" sz="1200" b="1">
                          <a:effectLst/>
                          <a:latin typeface="Arial" charset="0"/>
                          <a:ea typeface="Arial" charset="0"/>
                          <a:cs typeface="Arial" charset="0"/>
                        </a:rPr>
                        <a:t>Potenza </a:t>
                      </a:r>
                      <a:endParaRPr lang="it-IT" sz="120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500" b="1" dirty="0">
                          <a:effectLst/>
                          <a:latin typeface="Arial" charset="0"/>
                          <a:ea typeface="Arial" charset="0"/>
                          <a:cs typeface="Arial" charset="0"/>
                        </a:rPr>
                        <a:t>6 </a:t>
                      </a:r>
                      <a:r>
                        <a:rPr lang="it-IT" sz="1500" b="1" dirty="0" err="1">
                          <a:effectLst/>
                          <a:latin typeface="Arial" charset="0"/>
                          <a:ea typeface="Arial" charset="0"/>
                          <a:cs typeface="Arial" charset="0"/>
                        </a:rPr>
                        <a:t>W</a:t>
                      </a:r>
                      <a:endParaRPr lang="it-IT" sz="15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a:effectLst/>
                          <a:latin typeface="Arial" charset="0"/>
                          <a:ea typeface="Arial" charset="0"/>
                          <a:cs typeface="Arial" charset="0"/>
                        </a:rPr>
                        <a:t> </a:t>
                      </a:r>
                      <a:endParaRPr lang="it-IT" sz="120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spcAft>
                          <a:spcPts val="0"/>
                        </a:spcAft>
                      </a:pPr>
                      <a:r>
                        <a:rPr lang="it-IT" sz="1200" b="1" dirty="0">
                          <a:effectLst/>
                          <a:latin typeface="Arial" charset="0"/>
                          <a:ea typeface="Arial" charset="0"/>
                          <a:cs typeface="Arial" charset="0"/>
                        </a:rPr>
                        <a:t>Potenza </a:t>
                      </a:r>
                      <a:r>
                        <a:rPr lang="it-IT" sz="1200" b="1" dirty="0" err="1">
                          <a:effectLst/>
                          <a:latin typeface="Arial" charset="0"/>
                          <a:ea typeface="Arial" charset="0"/>
                          <a:cs typeface="Arial" charset="0"/>
                        </a:rPr>
                        <a:t>W</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Arial" charset="0"/>
                          <a:ea typeface="Arial" charset="0"/>
                          <a:cs typeface="Arial" charset="0"/>
                        </a:rPr>
                        <a:t>Max 25</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Arial" charset="0"/>
                          <a:ea typeface="Arial" charset="0"/>
                          <a:cs typeface="Arial" charset="0"/>
                        </a:rPr>
                        <a:t>Max 50</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6154">
                <a:tc>
                  <a:txBody>
                    <a:bodyPr/>
                    <a:lstStyle/>
                    <a:p>
                      <a:pPr>
                        <a:spcAft>
                          <a:spcPts val="0"/>
                        </a:spcAft>
                        <a:tabLst>
                          <a:tab pos="180340" algn="l"/>
                        </a:tabLst>
                      </a:pPr>
                      <a:r>
                        <a:rPr lang="it-IT" sz="1200" b="1" dirty="0" smtClean="0">
                          <a:effectLst/>
                          <a:latin typeface="Arial" charset="0"/>
                          <a:ea typeface="Arial" charset="0"/>
                          <a:cs typeface="Arial" charset="0"/>
                          <a:sym typeface="Wingdings" charset="2"/>
                        </a:rPr>
                        <a:t></a:t>
                      </a:r>
                      <a:r>
                        <a:rPr lang="it-IT" sz="1200" b="0" baseline="0" dirty="0" smtClean="0">
                          <a:effectLst/>
                          <a:latin typeface="Arial" charset="0"/>
                          <a:ea typeface="Arial" charset="0"/>
                          <a:cs typeface="Arial" charset="0"/>
                          <a:sym typeface="Wingdings" charset="2"/>
                        </a:rPr>
                        <a:t> </a:t>
                      </a:r>
                      <a:r>
                        <a:rPr lang="it-IT" sz="1200" b="1" dirty="0" smtClean="0">
                          <a:effectLst/>
                          <a:latin typeface="Arial" charset="0"/>
                          <a:ea typeface="Arial" charset="0"/>
                          <a:cs typeface="Arial" charset="0"/>
                        </a:rPr>
                        <a:t>Corrente </a:t>
                      </a:r>
                      <a:r>
                        <a:rPr lang="it-IT" sz="1200" b="1" dirty="0" err="1">
                          <a:effectLst/>
                          <a:latin typeface="Arial" charset="0"/>
                          <a:ea typeface="Arial" charset="0"/>
                          <a:cs typeface="Arial" charset="0"/>
                        </a:rPr>
                        <a:t>max</a:t>
                      </a:r>
                      <a:endParaRPr lang="it-IT" sz="1200" dirty="0">
                        <a:effectLst/>
                        <a:latin typeface="Arial" charset="0"/>
                        <a:ea typeface="Arial" charset="0"/>
                        <a:cs typeface="Arial" charset="0"/>
                      </a:endParaRPr>
                    </a:p>
                    <a:p>
                      <a:pPr>
                        <a:spcAft>
                          <a:spcPts val="0"/>
                        </a:spcAft>
                        <a:tabLst>
                          <a:tab pos="180340" algn="l"/>
                        </a:tabLst>
                      </a:pPr>
                      <a:r>
                        <a:rPr lang="it-IT" sz="1200" dirty="0">
                          <a:effectLst/>
                          <a:latin typeface="Arial" charset="0"/>
                          <a:ea typeface="Arial" charset="0"/>
                          <a:cs typeface="Arial" charset="0"/>
                        </a:rPr>
                        <a:t>	</a:t>
                      </a:r>
                      <a:r>
                        <a:rPr lang="it-IT" sz="1200" b="1" dirty="0">
                          <a:effectLst/>
                          <a:latin typeface="Arial" charset="0"/>
                          <a:ea typeface="Arial" charset="0"/>
                          <a:cs typeface="Arial" charset="0"/>
                        </a:rPr>
                        <a:t> al manipolo</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dirty="0" err="1">
                          <a:effectLst/>
                          <a:latin typeface="Arial" charset="0"/>
                          <a:ea typeface="Arial" charset="0"/>
                          <a:cs typeface="Arial" charset="0"/>
                        </a:rPr>
                        <a:t>n.d.</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it-IT" sz="1200" b="1">
                          <a:effectLst/>
                          <a:latin typeface="Arial" charset="0"/>
                          <a:ea typeface="Arial" charset="0"/>
                          <a:cs typeface="Arial" charset="0"/>
                        </a:rPr>
                        <a:t> </a:t>
                      </a:r>
                      <a:endParaRPr lang="it-IT" sz="120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spcAft>
                          <a:spcPts val="0"/>
                        </a:spcAft>
                      </a:pPr>
                      <a:r>
                        <a:rPr lang="it-IT" sz="1200" b="1" dirty="0">
                          <a:effectLst/>
                          <a:latin typeface="Arial" charset="0"/>
                          <a:ea typeface="Arial" charset="0"/>
                          <a:cs typeface="Arial" charset="0"/>
                        </a:rPr>
                        <a:t>Corrente </a:t>
                      </a:r>
                      <a:r>
                        <a:rPr lang="it-IT" sz="1200" b="1" dirty="0" err="1">
                          <a:effectLst/>
                          <a:latin typeface="Arial" charset="0"/>
                          <a:ea typeface="Arial" charset="0"/>
                          <a:cs typeface="Arial" charset="0"/>
                        </a:rPr>
                        <a:t>max</a:t>
                      </a:r>
                      <a:r>
                        <a:rPr lang="it-IT" sz="1200" b="1" dirty="0">
                          <a:effectLst/>
                          <a:latin typeface="Arial" charset="0"/>
                          <a:ea typeface="Arial" charset="0"/>
                          <a:cs typeface="Arial" charset="0"/>
                        </a:rPr>
                        <a:t> al manipolo</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Arial" charset="0"/>
                          <a:ea typeface="Arial" charset="0"/>
                          <a:cs typeface="Arial" charset="0"/>
                        </a:rPr>
                        <a:t>1A</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b="1" dirty="0">
                          <a:effectLst/>
                          <a:latin typeface="Arial" charset="0"/>
                          <a:ea typeface="Arial" charset="0"/>
                          <a:cs typeface="Arial" charset="0"/>
                        </a:rPr>
                        <a:t>1A</a:t>
                      </a:r>
                      <a:endParaRPr lang="it-IT" sz="1200" dirty="0">
                        <a:effectLst/>
                        <a:latin typeface="Arial" charset="0"/>
                        <a:ea typeface="Arial" charset="0"/>
                        <a:cs typeface="Arial"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4" name="Immagine 3" descr="atrex_terrfc_macchina.jpg"/>
          <p:cNvPicPr/>
          <p:nvPr/>
        </p:nvPicPr>
        <p:blipFill>
          <a:blip r:embed="rId2" cstate="print"/>
          <a:stretch>
            <a:fillRect/>
          </a:stretch>
        </p:blipFill>
        <p:spPr>
          <a:xfrm>
            <a:off x="7105767" y="1771530"/>
            <a:ext cx="1841049" cy="3184572"/>
          </a:xfrm>
          <a:prstGeom prst="rect">
            <a:avLst/>
          </a:prstGeom>
        </p:spPr>
      </p:pic>
      <p:graphicFrame>
        <p:nvGraphicFramePr>
          <p:cNvPr id="5" name="Tabella 4"/>
          <p:cNvGraphicFramePr>
            <a:graphicFrameLocks noGrp="1"/>
          </p:cNvGraphicFramePr>
          <p:nvPr>
            <p:extLst>
              <p:ext uri="{D42A27DB-BD31-4B8C-83A1-F6EECF244321}">
                <p14:modId xmlns:p14="http://schemas.microsoft.com/office/powerpoint/2010/main" val="617409831"/>
              </p:ext>
            </p:extLst>
          </p:nvPr>
        </p:nvGraphicFramePr>
        <p:xfrm>
          <a:off x="158023" y="3481552"/>
          <a:ext cx="6758845" cy="2633497"/>
        </p:xfrm>
        <a:graphic>
          <a:graphicData uri="http://schemas.openxmlformats.org/drawingml/2006/table">
            <a:tbl>
              <a:tblPr firstRow="1" firstCol="1" lastRow="1" lastCol="1" bandRow="1" bandCol="1"/>
              <a:tblGrid>
                <a:gridCol w="3074525"/>
                <a:gridCol w="3684320"/>
              </a:tblGrid>
              <a:tr h="342907">
                <a:tc>
                  <a:txBody>
                    <a:bodyPr/>
                    <a:lstStyle/>
                    <a:p>
                      <a:pPr>
                        <a:spcAft>
                          <a:spcPts val="0"/>
                        </a:spcAft>
                      </a:pPr>
                      <a:r>
                        <a:rPr lang="it-IT" sz="1800" dirty="0">
                          <a:effectLst/>
                          <a:latin typeface="Arial" charset="0"/>
                          <a:ea typeface="Times New Roman" charset="0"/>
                          <a:cs typeface="Roman PS" charset="0"/>
                        </a:rPr>
                        <a:t>n.</a:t>
                      </a:r>
                      <a:endParaRPr lang="it-IT" sz="18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b="1" dirty="0">
                          <a:effectLst/>
                          <a:latin typeface="Arial" charset="0"/>
                          <a:ea typeface="Times New Roman" charset="0"/>
                          <a:cs typeface="Roman PS" charset="0"/>
                        </a:rPr>
                        <a:t>1 Corpo</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85755">
                <a:tc>
                  <a:txBody>
                    <a:bodyPr/>
                    <a:lstStyle/>
                    <a:p>
                      <a:pPr>
                        <a:spcAft>
                          <a:spcPts val="0"/>
                        </a:spcAft>
                      </a:pPr>
                      <a:r>
                        <a:rPr lang="it-IT" sz="1400" dirty="0">
                          <a:effectLst/>
                          <a:latin typeface="Arial" charset="0"/>
                          <a:ea typeface="Times New Roman" charset="0"/>
                          <a:cs typeface="Roman PS" charset="0"/>
                        </a:rPr>
                        <a:t>Descrizione applicatori</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b="1">
                          <a:effectLst/>
                          <a:latin typeface="Arial" charset="0"/>
                          <a:ea typeface="Times New Roman" charset="0"/>
                          <a:cs typeface="Roman PS" charset="0"/>
                        </a:rPr>
                        <a:t>Applicatore Corpo</a:t>
                      </a:r>
                      <a:endParaRPr lang="it-IT" sz="15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26901">
                <a:tc>
                  <a:txBody>
                    <a:bodyPr/>
                    <a:lstStyle/>
                    <a:p>
                      <a:pPr>
                        <a:spcAft>
                          <a:spcPts val="0"/>
                        </a:spcAft>
                      </a:pPr>
                      <a:r>
                        <a:rPr lang="it-IT" sz="1400" dirty="0">
                          <a:effectLst/>
                          <a:latin typeface="Arial" charset="0"/>
                          <a:ea typeface="Times New Roman" charset="0"/>
                          <a:cs typeface="Roman PS" charset="0"/>
                        </a:rPr>
                        <a:t>Modello applicatore</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b="1" dirty="0" err="1">
                          <a:effectLst/>
                          <a:latin typeface="Arial" charset="0"/>
                          <a:ea typeface="Times New Roman" charset="0"/>
                          <a:cs typeface="Roman PS" charset="0"/>
                        </a:rPr>
                        <a:t>Atex</a:t>
                      </a:r>
                      <a:r>
                        <a:rPr lang="it-IT" sz="1500" b="1" dirty="0">
                          <a:effectLst/>
                          <a:latin typeface="Arial" charset="0"/>
                          <a:ea typeface="Times New Roman" charset="0"/>
                          <a:cs typeface="Roman PS" charset="0"/>
                        </a:rPr>
                        <a:t> </a:t>
                      </a:r>
                      <a:r>
                        <a:rPr lang="it-IT" sz="1500" b="1" dirty="0" err="1">
                          <a:effectLst/>
                          <a:latin typeface="Arial" charset="0"/>
                          <a:ea typeface="Times New Roman" charset="0"/>
                          <a:cs typeface="Roman PS" charset="0"/>
                        </a:rPr>
                        <a:t>Srl</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33410">
                <a:tc>
                  <a:txBody>
                    <a:bodyPr/>
                    <a:lstStyle/>
                    <a:p>
                      <a:pPr>
                        <a:spcAft>
                          <a:spcPts val="0"/>
                        </a:spcAft>
                      </a:pPr>
                      <a:r>
                        <a:rPr lang="it-IT" sz="1400" dirty="0">
                          <a:effectLst/>
                          <a:latin typeface="Arial" charset="0"/>
                          <a:ea typeface="Times New Roman" charset="0"/>
                          <a:cs typeface="Roman PS" charset="0"/>
                        </a:rPr>
                        <a:t>Potenza </a:t>
                      </a:r>
                      <a:r>
                        <a:rPr lang="it-IT" sz="1400" dirty="0" err="1">
                          <a:effectLst/>
                          <a:latin typeface="Arial" charset="0"/>
                          <a:ea typeface="Times New Roman" charset="0"/>
                          <a:cs typeface="Roman PS" charset="0"/>
                        </a:rPr>
                        <a:t>max</a:t>
                      </a:r>
                      <a:r>
                        <a:rPr lang="it-IT" sz="1400" dirty="0">
                          <a:effectLst/>
                          <a:latin typeface="Arial" charset="0"/>
                          <a:ea typeface="Times New Roman" charset="0"/>
                          <a:cs typeface="Roman PS" charset="0"/>
                        </a:rPr>
                        <a:t> erogabile dell’applicatore [</a:t>
                      </a:r>
                      <a:r>
                        <a:rPr lang="it-IT" sz="1400" dirty="0" err="1">
                          <a:effectLst/>
                          <a:latin typeface="Arial" charset="0"/>
                          <a:ea typeface="Times New Roman" charset="0"/>
                          <a:cs typeface="Roman PS" charset="0"/>
                        </a:rPr>
                        <a:t>W</a:t>
                      </a:r>
                      <a:r>
                        <a:rPr lang="it-IT" sz="1400" dirty="0">
                          <a:effectLst/>
                          <a:latin typeface="Arial" charset="0"/>
                          <a:ea typeface="Times New Roman" charset="0"/>
                          <a:cs typeface="Roman PS" charset="0"/>
                        </a:rPr>
                        <a:t>]</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500" b="1" dirty="0" smtClean="0">
                          <a:effectLst/>
                          <a:latin typeface="Arial" charset="0"/>
                          <a:ea typeface="Times New Roman" charset="0"/>
                          <a:cs typeface="Roman PS" charset="0"/>
                        </a:rPr>
                        <a:t>6W</a:t>
                      </a:r>
                      <a:endParaRPr lang="it-IT" sz="15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144524">
                <a:tc>
                  <a:txBody>
                    <a:bodyPr/>
                    <a:lstStyle/>
                    <a:p>
                      <a:pPr>
                        <a:spcAft>
                          <a:spcPts val="0"/>
                        </a:spcAft>
                      </a:pPr>
                      <a:r>
                        <a:rPr lang="it-IT" sz="2100" dirty="0">
                          <a:effectLst/>
                          <a:latin typeface="Arial" charset="0"/>
                          <a:ea typeface="Times New Roman" charset="0"/>
                          <a:cs typeface="Roman PS" charset="0"/>
                        </a:rPr>
                        <a:t>Foto</a:t>
                      </a:r>
                      <a:endParaRPr lang="it-IT" sz="21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endParaRPr lang="it-IT" sz="8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6" name="Immagine 5" descr="atrex_terrfc_sonde.jpg"/>
          <p:cNvPicPr/>
          <p:nvPr/>
        </p:nvPicPr>
        <p:blipFill>
          <a:blip r:embed="rId3" cstate="print"/>
          <a:stretch>
            <a:fillRect/>
          </a:stretch>
        </p:blipFill>
        <p:spPr>
          <a:xfrm>
            <a:off x="4269305" y="4956102"/>
            <a:ext cx="1545708" cy="1158947"/>
          </a:xfrm>
          <a:prstGeom prst="rect">
            <a:avLst/>
          </a:prstGeom>
        </p:spPr>
      </p:pic>
    </p:spTree>
    <p:extLst>
      <p:ext uri="{BB962C8B-B14F-4D97-AF65-F5344CB8AC3E}">
        <p14:creationId xmlns:p14="http://schemas.microsoft.com/office/powerpoint/2010/main" val="852916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it-IT"/>
              <a:t>									</a:t>
            </a:r>
            <a:fld id="{42453505-9F7E-4645-A583-070434217033}" type="slidenum">
              <a:rPr lang="it-IT"/>
              <a:pPr>
                <a:defRPr/>
              </a:pPr>
              <a:t>5</a:t>
            </a:fld>
            <a:endParaRPr lang="it-IT"/>
          </a:p>
        </p:txBody>
      </p:sp>
      <p:sp>
        <p:nvSpPr>
          <p:cNvPr id="7169" name="Rectangle 1"/>
          <p:cNvSpPr>
            <a:spLocks noGrp="1" noChangeArrowheads="1"/>
          </p:cNvSpPr>
          <p:nvPr>
            <p:ph type="title"/>
          </p:nvPr>
        </p:nvSpPr>
        <p:spPr>
          <a:xfrm>
            <a:off x="457200" y="260350"/>
            <a:ext cx="8229600" cy="1922463"/>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4000" smtClean="0">
                <a:solidFill>
                  <a:srgbClr val="FF0000"/>
                </a:solidFill>
                <a:effectLst/>
              </a:rPr>
              <a:t>Art. 3 </a:t>
            </a:r>
            <a:br>
              <a:rPr lang="en-US" sz="4000" smtClean="0">
                <a:solidFill>
                  <a:srgbClr val="FF0000"/>
                </a:solidFill>
                <a:effectLst/>
              </a:rPr>
            </a:br>
            <a:r>
              <a:rPr lang="en-US" sz="4000" smtClean="0">
                <a:solidFill>
                  <a:srgbClr val="FF0000"/>
                </a:solidFill>
                <a:effectLst/>
              </a:rPr>
              <a:t>( Livello di sicurezza ) </a:t>
            </a:r>
            <a:br>
              <a:rPr lang="en-US" sz="4000" smtClean="0">
                <a:solidFill>
                  <a:srgbClr val="FF0000"/>
                </a:solidFill>
                <a:effectLst/>
              </a:rPr>
            </a:br>
            <a:endParaRPr lang="en-US" sz="4000" smtClean="0">
              <a:solidFill>
                <a:srgbClr val="FF0000"/>
              </a:solidFill>
              <a:effectLst/>
            </a:endParaRPr>
          </a:p>
        </p:txBody>
      </p:sp>
      <p:sp>
        <p:nvSpPr>
          <p:cNvPr id="7170" name="Rectangle 2"/>
          <p:cNvSpPr>
            <a:spLocks noGrp="1" noChangeArrowheads="1"/>
          </p:cNvSpPr>
          <p:nvPr>
            <p:ph type="body" idx="1"/>
          </p:nvPr>
        </p:nvSpPr>
        <p:spPr>
          <a:xfrm>
            <a:off x="457200" y="1905000"/>
            <a:ext cx="8229600" cy="4216400"/>
          </a:xfrm>
        </p:spPr>
        <p:txBody>
          <a:bodyPr/>
          <a:lstStyle/>
          <a:p>
            <a:pPr marL="341313" indent="-341313" algn="just" eaLnBrk="1" hangingPunct="1">
              <a:lnSpc>
                <a:spcPct val="90000"/>
              </a:lnSpc>
              <a:spcBef>
                <a:spcPct val="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400" dirty="0" err="1" smtClean="0">
                <a:solidFill>
                  <a:srgbClr val="000090"/>
                </a:solidFill>
                <a:effectLst/>
              </a:rPr>
              <a:t>Gli</a:t>
            </a:r>
            <a:r>
              <a:rPr lang="en-US" sz="2400" dirty="0" smtClean="0">
                <a:solidFill>
                  <a:srgbClr val="000090"/>
                </a:solidFill>
                <a:effectLst/>
              </a:rPr>
              <a:t> </a:t>
            </a:r>
            <a:r>
              <a:rPr lang="en-US" sz="2400" dirty="0" err="1" smtClean="0">
                <a:solidFill>
                  <a:srgbClr val="000090"/>
                </a:solidFill>
                <a:effectLst/>
              </a:rPr>
              <a:t>apparecchi</a:t>
            </a:r>
            <a:r>
              <a:rPr lang="en-US" sz="2400" dirty="0" smtClean="0">
                <a:solidFill>
                  <a:srgbClr val="000090"/>
                </a:solidFill>
                <a:effectLst/>
              </a:rPr>
              <a:t> </a:t>
            </a:r>
            <a:r>
              <a:rPr lang="en-US" sz="2400" dirty="0" err="1" smtClean="0">
                <a:solidFill>
                  <a:srgbClr val="000090"/>
                </a:solidFill>
                <a:effectLst/>
              </a:rPr>
              <a:t>elettromeccanici</a:t>
            </a:r>
            <a:r>
              <a:rPr lang="en-US" sz="2400" dirty="0" smtClean="0">
                <a:solidFill>
                  <a:srgbClr val="000090"/>
                </a:solidFill>
                <a:effectLst/>
              </a:rPr>
              <a:t> di cui </a:t>
            </a:r>
            <a:r>
              <a:rPr lang="en-US" sz="2400" dirty="0" err="1" smtClean="0">
                <a:solidFill>
                  <a:srgbClr val="000090"/>
                </a:solidFill>
                <a:effectLst/>
              </a:rPr>
              <a:t>all'elenco</a:t>
            </a:r>
            <a:r>
              <a:rPr lang="en-US" sz="2400" dirty="0" smtClean="0">
                <a:solidFill>
                  <a:srgbClr val="000090"/>
                </a:solidFill>
                <a:effectLst/>
              </a:rPr>
              <a:t> </a:t>
            </a:r>
            <a:r>
              <a:rPr lang="en-US" sz="2400" dirty="0" err="1" smtClean="0">
                <a:solidFill>
                  <a:srgbClr val="000090"/>
                </a:solidFill>
                <a:effectLst/>
              </a:rPr>
              <a:t>allegato</a:t>
            </a:r>
            <a:r>
              <a:rPr lang="en-US" sz="2400" dirty="0" smtClean="0">
                <a:solidFill>
                  <a:srgbClr val="000090"/>
                </a:solidFill>
                <a:effectLst/>
              </a:rPr>
              <a:t> </a:t>
            </a:r>
            <a:r>
              <a:rPr lang="en-US" sz="2400" dirty="0" err="1" smtClean="0">
                <a:solidFill>
                  <a:srgbClr val="000090"/>
                </a:solidFill>
                <a:effectLst/>
              </a:rPr>
              <a:t>alla</a:t>
            </a:r>
            <a:r>
              <a:rPr lang="en-US" sz="2400" dirty="0" smtClean="0">
                <a:solidFill>
                  <a:srgbClr val="000090"/>
                </a:solidFill>
                <a:effectLst/>
              </a:rPr>
              <a:t> </a:t>
            </a:r>
            <a:r>
              <a:rPr lang="en-US" sz="2400" dirty="0" err="1" smtClean="0">
                <a:solidFill>
                  <a:srgbClr val="000090"/>
                </a:solidFill>
                <a:effectLst/>
              </a:rPr>
              <a:t>legge</a:t>
            </a:r>
            <a:r>
              <a:rPr lang="en-US" sz="2400" dirty="0" smtClean="0">
                <a:solidFill>
                  <a:srgbClr val="000090"/>
                </a:solidFill>
                <a:effectLst/>
              </a:rPr>
              <a:t> 4 </a:t>
            </a:r>
            <a:r>
              <a:rPr lang="en-US" sz="2400" dirty="0" err="1" smtClean="0">
                <a:solidFill>
                  <a:srgbClr val="000090"/>
                </a:solidFill>
                <a:effectLst/>
              </a:rPr>
              <a:t>gennaio</a:t>
            </a:r>
            <a:r>
              <a:rPr lang="en-US" sz="2400" dirty="0" smtClean="0">
                <a:solidFill>
                  <a:srgbClr val="000090"/>
                </a:solidFill>
                <a:effectLst/>
              </a:rPr>
              <a:t> 1990, n. 1, </a:t>
            </a:r>
            <a:r>
              <a:rPr lang="en-US" sz="2400" dirty="0" err="1" smtClean="0">
                <a:solidFill>
                  <a:srgbClr val="000090"/>
                </a:solidFill>
                <a:effectLst/>
              </a:rPr>
              <a:t>anche</a:t>
            </a:r>
            <a:r>
              <a:rPr lang="en-US" sz="2400" dirty="0" smtClean="0">
                <a:solidFill>
                  <a:srgbClr val="000090"/>
                </a:solidFill>
                <a:effectLst/>
              </a:rPr>
              <a:t> </a:t>
            </a:r>
            <a:r>
              <a:rPr lang="en-US" sz="2400" dirty="0" err="1" smtClean="0">
                <a:solidFill>
                  <a:srgbClr val="000090"/>
                </a:solidFill>
                <a:effectLst/>
              </a:rPr>
              <a:t>successivamente</a:t>
            </a:r>
            <a:r>
              <a:rPr lang="en-US" sz="2400" dirty="0" smtClean="0">
                <a:solidFill>
                  <a:srgbClr val="000090"/>
                </a:solidFill>
                <a:effectLst/>
              </a:rPr>
              <a:t> </a:t>
            </a:r>
            <a:r>
              <a:rPr lang="en-US" sz="2400" dirty="0" err="1" smtClean="0">
                <a:solidFill>
                  <a:srgbClr val="000090"/>
                </a:solidFill>
                <a:effectLst/>
              </a:rPr>
              <a:t>aggiornato</a:t>
            </a:r>
            <a:r>
              <a:rPr lang="en-US" sz="2400" dirty="0" smtClean="0">
                <a:solidFill>
                  <a:srgbClr val="000090"/>
                </a:solidFill>
                <a:effectLst/>
              </a:rPr>
              <a:t>, </a:t>
            </a:r>
            <a:r>
              <a:rPr lang="en-US" sz="2400" dirty="0" err="1" smtClean="0">
                <a:solidFill>
                  <a:srgbClr val="000090"/>
                </a:solidFill>
                <a:effectLst/>
              </a:rPr>
              <a:t>possono</a:t>
            </a:r>
            <a:r>
              <a:rPr lang="en-US" sz="2400" dirty="0" smtClean="0">
                <a:solidFill>
                  <a:srgbClr val="000090"/>
                </a:solidFill>
                <a:effectLst/>
              </a:rPr>
              <a:t> </a:t>
            </a:r>
            <a:r>
              <a:rPr lang="en-US" sz="2400" dirty="0" err="1" smtClean="0">
                <a:solidFill>
                  <a:srgbClr val="000090"/>
                </a:solidFill>
                <a:effectLst/>
              </a:rPr>
              <a:t>essere</a:t>
            </a:r>
            <a:r>
              <a:rPr lang="en-US" sz="2400" dirty="0" smtClean="0">
                <a:solidFill>
                  <a:srgbClr val="000090"/>
                </a:solidFill>
                <a:effectLst/>
              </a:rPr>
              <a:t> </a:t>
            </a:r>
            <a:r>
              <a:rPr lang="en-US" sz="2400" dirty="0" err="1" smtClean="0">
                <a:solidFill>
                  <a:srgbClr val="000090"/>
                </a:solidFill>
                <a:effectLst/>
              </a:rPr>
              <a:t>utilizzati</a:t>
            </a:r>
            <a:r>
              <a:rPr lang="en-US" sz="2400" dirty="0" smtClean="0">
                <a:solidFill>
                  <a:srgbClr val="000090"/>
                </a:solidFill>
                <a:effectLst/>
              </a:rPr>
              <a:t> in Italia </a:t>
            </a:r>
            <a:r>
              <a:rPr lang="en-US" sz="2400" dirty="0" err="1" smtClean="0">
                <a:solidFill>
                  <a:srgbClr val="000090"/>
                </a:solidFill>
                <a:effectLst/>
              </a:rPr>
              <a:t>purché</a:t>
            </a:r>
            <a:r>
              <a:rPr lang="en-US" sz="2400" dirty="0" smtClean="0">
                <a:solidFill>
                  <a:srgbClr val="000090"/>
                </a:solidFill>
                <a:effectLst/>
              </a:rPr>
              <a:t> </a:t>
            </a:r>
            <a:r>
              <a:rPr lang="en-US" sz="2400" dirty="0" err="1" smtClean="0">
                <a:solidFill>
                  <a:srgbClr val="000090"/>
                </a:solidFill>
                <a:effectLst/>
              </a:rPr>
              <a:t>assicurino</a:t>
            </a:r>
            <a:r>
              <a:rPr lang="en-US" sz="2400" dirty="0" smtClean="0">
                <a:solidFill>
                  <a:srgbClr val="000090"/>
                </a:solidFill>
                <a:effectLst/>
              </a:rPr>
              <a:t> </a:t>
            </a:r>
            <a:r>
              <a:rPr lang="en-US" sz="2400" dirty="0" err="1" smtClean="0">
                <a:solidFill>
                  <a:srgbClr val="000090"/>
                </a:solidFill>
                <a:effectLst/>
              </a:rPr>
              <a:t>il</a:t>
            </a:r>
            <a:r>
              <a:rPr lang="en-US" sz="2400" dirty="0" smtClean="0">
                <a:solidFill>
                  <a:srgbClr val="000090"/>
                </a:solidFill>
                <a:effectLst/>
              </a:rPr>
              <a:t> </a:t>
            </a:r>
            <a:r>
              <a:rPr lang="en-US" sz="2400" dirty="0" err="1" smtClean="0">
                <a:solidFill>
                  <a:srgbClr val="000090"/>
                </a:solidFill>
                <a:effectLst/>
              </a:rPr>
              <a:t>livello</a:t>
            </a:r>
            <a:r>
              <a:rPr lang="en-US" sz="2400" dirty="0" smtClean="0">
                <a:solidFill>
                  <a:srgbClr val="000090"/>
                </a:solidFill>
                <a:effectLst/>
              </a:rPr>
              <a:t> di </a:t>
            </a:r>
            <a:r>
              <a:rPr lang="en-US" sz="2400" dirty="0" err="1" smtClean="0">
                <a:solidFill>
                  <a:srgbClr val="000090"/>
                </a:solidFill>
                <a:effectLst/>
              </a:rPr>
              <a:t>sicurezza</a:t>
            </a:r>
            <a:r>
              <a:rPr lang="en-US" sz="2400" dirty="0" smtClean="0">
                <a:solidFill>
                  <a:srgbClr val="000090"/>
                </a:solidFill>
                <a:effectLst/>
              </a:rPr>
              <a:t> </a:t>
            </a:r>
            <a:r>
              <a:rPr lang="en-US" sz="2400" dirty="0" err="1" smtClean="0">
                <a:solidFill>
                  <a:srgbClr val="000090"/>
                </a:solidFill>
                <a:effectLst/>
              </a:rPr>
              <a:t>prescritto</a:t>
            </a:r>
            <a:r>
              <a:rPr lang="en-US" sz="2400" dirty="0" smtClean="0">
                <a:solidFill>
                  <a:srgbClr val="000090"/>
                </a:solidFill>
                <a:effectLst/>
              </a:rPr>
              <a:t> </a:t>
            </a:r>
            <a:r>
              <a:rPr lang="en-US" sz="2400" b="1" dirty="0" err="1" smtClean="0">
                <a:solidFill>
                  <a:srgbClr val="000090"/>
                </a:solidFill>
                <a:effectLst/>
              </a:rPr>
              <a:t>dalle</a:t>
            </a:r>
            <a:r>
              <a:rPr lang="en-US" sz="2400" b="1" dirty="0" smtClean="0">
                <a:solidFill>
                  <a:srgbClr val="000090"/>
                </a:solidFill>
                <a:effectLst/>
              </a:rPr>
              <a:t> </a:t>
            </a:r>
            <a:r>
              <a:rPr lang="en-US" sz="2400" b="1" dirty="0" err="1" smtClean="0">
                <a:solidFill>
                  <a:srgbClr val="000090"/>
                </a:solidFill>
                <a:effectLst/>
              </a:rPr>
              <a:t>direttive</a:t>
            </a:r>
            <a:r>
              <a:rPr lang="en-US" sz="2400" b="1" dirty="0" smtClean="0">
                <a:solidFill>
                  <a:srgbClr val="000090"/>
                </a:solidFill>
                <a:effectLst/>
              </a:rPr>
              <a:t> </a:t>
            </a:r>
            <a:r>
              <a:rPr lang="en-US" sz="2400" b="1" dirty="0" err="1" smtClean="0">
                <a:solidFill>
                  <a:srgbClr val="000090"/>
                </a:solidFill>
                <a:effectLst/>
              </a:rPr>
              <a:t>comunitarie</a:t>
            </a:r>
            <a:r>
              <a:rPr lang="en-US" sz="2400" b="1" dirty="0" smtClean="0">
                <a:solidFill>
                  <a:srgbClr val="000090"/>
                </a:solidFill>
                <a:effectLst/>
              </a:rPr>
              <a:t> e </a:t>
            </a:r>
            <a:r>
              <a:rPr lang="en-US" sz="2400" b="1" dirty="0" err="1" smtClean="0">
                <a:solidFill>
                  <a:srgbClr val="000090"/>
                </a:solidFill>
                <a:effectLst/>
              </a:rPr>
              <a:t>dalle</a:t>
            </a:r>
            <a:r>
              <a:rPr lang="en-US" sz="2400" b="1" dirty="0" smtClean="0">
                <a:solidFill>
                  <a:srgbClr val="000090"/>
                </a:solidFill>
                <a:effectLst/>
              </a:rPr>
              <a:t> </a:t>
            </a:r>
            <a:r>
              <a:rPr lang="en-US" sz="2400" b="1" dirty="0" err="1" smtClean="0">
                <a:solidFill>
                  <a:srgbClr val="000090"/>
                </a:solidFill>
                <a:effectLst/>
              </a:rPr>
              <a:t>norme</a:t>
            </a:r>
            <a:r>
              <a:rPr lang="en-US" sz="2400" b="1" dirty="0" smtClean="0">
                <a:solidFill>
                  <a:srgbClr val="000090"/>
                </a:solidFill>
                <a:effectLst/>
              </a:rPr>
              <a:t> </a:t>
            </a:r>
            <a:r>
              <a:rPr lang="en-US" sz="2400" b="1" dirty="0" err="1" smtClean="0">
                <a:solidFill>
                  <a:srgbClr val="000090"/>
                </a:solidFill>
                <a:effectLst/>
              </a:rPr>
              <a:t>armonizzate</a:t>
            </a:r>
            <a:r>
              <a:rPr lang="en-US" sz="2400" b="1" dirty="0" smtClean="0">
                <a:solidFill>
                  <a:srgbClr val="000090"/>
                </a:solidFill>
                <a:effectLst/>
              </a:rPr>
              <a:t> </a:t>
            </a:r>
            <a:r>
              <a:rPr lang="en-US" sz="2400" b="1" dirty="0" err="1" smtClean="0">
                <a:solidFill>
                  <a:srgbClr val="000090"/>
                </a:solidFill>
                <a:effectLst/>
              </a:rPr>
              <a:t>europee</a:t>
            </a:r>
            <a:r>
              <a:rPr lang="en-US" sz="2400" dirty="0" smtClean="0">
                <a:solidFill>
                  <a:srgbClr val="000090"/>
                </a:solidFill>
                <a:effectLst/>
              </a:rPr>
              <a:t>. </a:t>
            </a:r>
          </a:p>
          <a:p>
            <a:pPr marL="341313" indent="-341313" algn="just" eaLnBrk="1" hangingPunct="1">
              <a:lnSpc>
                <a:spcPct val="90000"/>
              </a:lnSpc>
              <a:spcBef>
                <a:spcPct val="0"/>
              </a:spcBef>
              <a:buClr>
                <a:srgbClr val="FFCC00"/>
              </a:buClr>
              <a:buSzPct val="120000"/>
              <a:buFont typeface="Tahoma"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400" dirty="0" smtClean="0">
              <a:solidFill>
                <a:srgbClr val="000090"/>
              </a:solidFill>
              <a:effectLst/>
            </a:endParaRPr>
          </a:p>
          <a:p>
            <a:pPr marL="341313" indent="-341313" algn="just" eaLnBrk="1" hangingPunct="1">
              <a:lnSpc>
                <a:spcPct val="90000"/>
              </a:lnSpc>
              <a:spcBef>
                <a:spcPct val="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sz="2400" dirty="0" smtClean="0">
                <a:solidFill>
                  <a:srgbClr val="000090"/>
                </a:solidFill>
                <a:effectLst/>
              </a:rPr>
              <a:t>Per </a:t>
            </a:r>
            <a:r>
              <a:rPr lang="en-US" sz="2400" dirty="0" err="1" smtClean="0">
                <a:solidFill>
                  <a:srgbClr val="000090"/>
                </a:solidFill>
                <a:effectLst/>
              </a:rPr>
              <a:t>gli</a:t>
            </a:r>
            <a:r>
              <a:rPr lang="en-US" sz="2400" dirty="0" smtClean="0">
                <a:solidFill>
                  <a:srgbClr val="000090"/>
                </a:solidFill>
                <a:effectLst/>
              </a:rPr>
              <a:t> </a:t>
            </a:r>
            <a:r>
              <a:rPr lang="en-US" sz="2400" dirty="0" err="1" smtClean="0">
                <a:solidFill>
                  <a:srgbClr val="000090"/>
                </a:solidFill>
                <a:effectLst/>
              </a:rPr>
              <a:t>apparecchi</a:t>
            </a:r>
            <a:r>
              <a:rPr lang="en-US" sz="2400" dirty="0" smtClean="0">
                <a:solidFill>
                  <a:srgbClr val="000090"/>
                </a:solidFill>
                <a:effectLst/>
              </a:rPr>
              <a:t> per </a:t>
            </a:r>
            <a:r>
              <a:rPr lang="en-US" sz="2400" dirty="0" err="1" smtClean="0">
                <a:solidFill>
                  <a:srgbClr val="000090"/>
                </a:solidFill>
                <a:effectLst/>
              </a:rPr>
              <a:t>i</a:t>
            </a:r>
            <a:r>
              <a:rPr lang="en-US" sz="2400" dirty="0" smtClean="0">
                <a:solidFill>
                  <a:srgbClr val="000090"/>
                </a:solidFill>
                <a:effectLst/>
              </a:rPr>
              <a:t> </a:t>
            </a:r>
            <a:r>
              <a:rPr lang="en-US" sz="2400" dirty="0" err="1" smtClean="0">
                <a:solidFill>
                  <a:srgbClr val="000090"/>
                </a:solidFill>
                <a:effectLst/>
              </a:rPr>
              <a:t>quali</a:t>
            </a:r>
            <a:r>
              <a:rPr lang="en-US" sz="2400" dirty="0" smtClean="0">
                <a:solidFill>
                  <a:srgbClr val="000090"/>
                </a:solidFill>
                <a:effectLst/>
              </a:rPr>
              <a:t> non </a:t>
            </a:r>
            <a:r>
              <a:rPr lang="en-US" sz="2400" dirty="0" err="1" smtClean="0">
                <a:solidFill>
                  <a:srgbClr val="000090"/>
                </a:solidFill>
                <a:effectLst/>
              </a:rPr>
              <a:t>esistono</a:t>
            </a:r>
            <a:r>
              <a:rPr lang="en-US" sz="2400" dirty="0" smtClean="0">
                <a:solidFill>
                  <a:srgbClr val="000090"/>
                </a:solidFill>
                <a:effectLst/>
              </a:rPr>
              <a:t> </a:t>
            </a:r>
            <a:r>
              <a:rPr lang="en-US" sz="2400" dirty="0" err="1" smtClean="0">
                <a:solidFill>
                  <a:srgbClr val="000090"/>
                </a:solidFill>
                <a:effectLst/>
              </a:rPr>
              <a:t>norme</a:t>
            </a:r>
            <a:r>
              <a:rPr lang="en-US" sz="2400" dirty="0" smtClean="0">
                <a:solidFill>
                  <a:srgbClr val="000090"/>
                </a:solidFill>
                <a:effectLst/>
              </a:rPr>
              <a:t> </a:t>
            </a:r>
            <a:r>
              <a:rPr lang="en-US" sz="2400" dirty="0" err="1" smtClean="0">
                <a:solidFill>
                  <a:srgbClr val="000090"/>
                </a:solidFill>
                <a:effectLst/>
              </a:rPr>
              <a:t>armonizzate</a:t>
            </a:r>
            <a:r>
              <a:rPr lang="en-US" sz="2400" dirty="0" smtClean="0">
                <a:solidFill>
                  <a:srgbClr val="000090"/>
                </a:solidFill>
                <a:effectLst/>
              </a:rPr>
              <a:t> di </a:t>
            </a:r>
            <a:r>
              <a:rPr lang="en-US" sz="2400" dirty="0" err="1" smtClean="0">
                <a:solidFill>
                  <a:srgbClr val="000090"/>
                </a:solidFill>
                <a:effectLst/>
              </a:rPr>
              <a:t>riferimento</a:t>
            </a:r>
            <a:r>
              <a:rPr lang="en-US" sz="2400" dirty="0" smtClean="0">
                <a:solidFill>
                  <a:srgbClr val="000090"/>
                </a:solidFill>
                <a:effectLst/>
              </a:rPr>
              <a:t> </a:t>
            </a:r>
            <a:r>
              <a:rPr lang="en-US" sz="2400" dirty="0" err="1" smtClean="0">
                <a:solidFill>
                  <a:srgbClr val="000090"/>
                </a:solidFill>
                <a:effectLst/>
              </a:rPr>
              <a:t>possono</a:t>
            </a:r>
            <a:r>
              <a:rPr lang="en-US" sz="2400" dirty="0" smtClean="0">
                <a:solidFill>
                  <a:srgbClr val="000090"/>
                </a:solidFill>
                <a:effectLst/>
              </a:rPr>
              <a:t> </a:t>
            </a:r>
            <a:r>
              <a:rPr lang="en-US" sz="2400" dirty="0" err="1" smtClean="0">
                <a:solidFill>
                  <a:srgbClr val="000090"/>
                </a:solidFill>
                <a:effectLst/>
              </a:rPr>
              <a:t>essere</a:t>
            </a:r>
            <a:r>
              <a:rPr lang="en-US" sz="2400" dirty="0" smtClean="0">
                <a:solidFill>
                  <a:srgbClr val="000090"/>
                </a:solidFill>
                <a:effectLst/>
              </a:rPr>
              <a:t> </a:t>
            </a:r>
            <a:r>
              <a:rPr lang="en-US" sz="2400" dirty="0" err="1" smtClean="0">
                <a:solidFill>
                  <a:srgbClr val="000090"/>
                </a:solidFill>
                <a:effectLst/>
              </a:rPr>
              <a:t>utilizzate</a:t>
            </a:r>
            <a:r>
              <a:rPr lang="en-US" sz="2400" dirty="0" smtClean="0">
                <a:solidFill>
                  <a:srgbClr val="000090"/>
                </a:solidFill>
                <a:effectLst/>
              </a:rPr>
              <a:t> </a:t>
            </a:r>
            <a:r>
              <a:rPr lang="en-US" sz="2400" dirty="0" err="1" smtClean="0">
                <a:solidFill>
                  <a:srgbClr val="000090"/>
                </a:solidFill>
                <a:effectLst/>
              </a:rPr>
              <a:t>norme</a:t>
            </a:r>
            <a:r>
              <a:rPr lang="en-US" sz="2400" dirty="0" smtClean="0">
                <a:solidFill>
                  <a:srgbClr val="000090"/>
                </a:solidFill>
                <a:effectLst/>
              </a:rPr>
              <a:t> </a:t>
            </a:r>
            <a:r>
              <a:rPr lang="en-US" sz="2400" dirty="0" err="1" smtClean="0">
                <a:solidFill>
                  <a:srgbClr val="000090"/>
                </a:solidFill>
                <a:effectLst/>
              </a:rPr>
              <a:t>nazionali</a:t>
            </a:r>
            <a:r>
              <a:rPr lang="en-US" sz="2400" dirty="0" smtClean="0">
                <a:solidFill>
                  <a:srgbClr val="000090"/>
                </a:solidFill>
                <a:effectLst/>
              </a:rPr>
              <a:t> emanate </a:t>
            </a:r>
            <a:r>
              <a:rPr lang="en-US" sz="2400" b="1" dirty="0" err="1" smtClean="0">
                <a:solidFill>
                  <a:srgbClr val="000090"/>
                </a:solidFill>
                <a:effectLst/>
              </a:rPr>
              <a:t>dagli</a:t>
            </a:r>
            <a:r>
              <a:rPr lang="en-US" sz="2400" b="1" dirty="0" smtClean="0">
                <a:solidFill>
                  <a:srgbClr val="000090"/>
                </a:solidFill>
                <a:effectLst/>
              </a:rPr>
              <a:t> </a:t>
            </a:r>
            <a:r>
              <a:rPr lang="en-US" sz="2400" b="1" dirty="0" err="1" smtClean="0">
                <a:solidFill>
                  <a:srgbClr val="000090"/>
                </a:solidFill>
                <a:effectLst/>
              </a:rPr>
              <a:t>organismi</a:t>
            </a:r>
            <a:r>
              <a:rPr lang="en-US" sz="2400" b="1" dirty="0" smtClean="0">
                <a:solidFill>
                  <a:srgbClr val="000090"/>
                </a:solidFill>
                <a:effectLst/>
              </a:rPr>
              <a:t> </a:t>
            </a:r>
            <a:r>
              <a:rPr lang="en-US" sz="2400" b="1" dirty="0" err="1" smtClean="0">
                <a:solidFill>
                  <a:srgbClr val="000090"/>
                </a:solidFill>
                <a:effectLst/>
              </a:rPr>
              <a:t>nazionali</a:t>
            </a:r>
            <a:r>
              <a:rPr lang="en-US" sz="2400" b="1" dirty="0" smtClean="0">
                <a:solidFill>
                  <a:srgbClr val="000090"/>
                </a:solidFill>
                <a:effectLst/>
              </a:rPr>
              <a:t> di </a:t>
            </a:r>
            <a:r>
              <a:rPr lang="en-US" sz="2400" b="1" dirty="0" err="1" smtClean="0">
                <a:solidFill>
                  <a:srgbClr val="000090"/>
                </a:solidFill>
                <a:effectLst/>
              </a:rPr>
              <a:t>normalizzazione</a:t>
            </a:r>
            <a:r>
              <a:rPr lang="en-US" sz="2400" b="1" dirty="0" smtClean="0">
                <a:solidFill>
                  <a:srgbClr val="000090"/>
                </a:solidFill>
                <a:effectLst/>
              </a:rPr>
              <a:t>. </a:t>
            </a:r>
          </a:p>
          <a:p>
            <a:pPr marL="341313" indent="-341313" algn="just" eaLnBrk="1" hangingPunct="1">
              <a:lnSpc>
                <a:spcPct val="90000"/>
              </a:lnSpc>
              <a:spcBef>
                <a:spcPct val="0"/>
              </a:spcBef>
              <a:buClr>
                <a:srgbClr val="FFCC00"/>
              </a:buClr>
              <a:buSzPct val="120000"/>
              <a:buFont typeface="Tahoma"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1800" b="1" dirty="0" smtClean="0">
              <a:solidFill>
                <a:srgbClr val="000090"/>
              </a:solidFill>
              <a:effectLst/>
            </a:endParaRPr>
          </a:p>
          <a:p>
            <a:pPr marL="341313" indent="-341313" eaLnBrk="1" hangingPunct="1">
              <a:lnSpc>
                <a:spcPct val="90000"/>
              </a:lnSpc>
              <a:spcBef>
                <a:spcPts val="450"/>
              </a:spcBef>
              <a:buClr>
                <a:srgbClr val="FFCC00"/>
              </a:buClr>
              <a:buSzPct val="120000"/>
              <a:buFont typeface="Tahoma"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1800" b="1" dirty="0" smtClean="0">
              <a:solidFill>
                <a:srgbClr val="000000"/>
              </a:solidFill>
              <a:effectLst/>
            </a:endParaRPr>
          </a:p>
        </p:txBody>
      </p:sp>
    </p:spTree>
    <p:extLst>
      <p:ext uri="{BB962C8B-B14F-4D97-AF65-F5344CB8AC3E}">
        <p14:creationId xmlns:p14="http://schemas.microsoft.com/office/powerpoint/2010/main" val="31940101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trex_terrfc_misure nir 10cm.jpg"/>
          <p:cNvPicPr/>
          <p:nvPr/>
        </p:nvPicPr>
        <p:blipFill>
          <a:blip r:embed="rId2" cstate="print"/>
          <a:stretch>
            <a:fillRect/>
          </a:stretch>
        </p:blipFill>
        <p:spPr>
          <a:xfrm>
            <a:off x="124877" y="982686"/>
            <a:ext cx="3064890" cy="2410429"/>
          </a:xfrm>
          <a:prstGeom prst="rect">
            <a:avLst/>
          </a:prstGeom>
        </p:spPr>
      </p:pic>
      <p:pic>
        <p:nvPicPr>
          <p:cNvPr id="3" name="Immagine 2" descr="atrex_terrfc_misure nir 100cm.jpg"/>
          <p:cNvPicPr/>
          <p:nvPr/>
        </p:nvPicPr>
        <p:blipFill>
          <a:blip r:embed="rId3" cstate="print"/>
          <a:stretch>
            <a:fillRect/>
          </a:stretch>
        </p:blipFill>
        <p:spPr>
          <a:xfrm>
            <a:off x="5793382" y="982686"/>
            <a:ext cx="3074172" cy="2410429"/>
          </a:xfrm>
          <a:prstGeom prst="rect">
            <a:avLst/>
          </a:prstGeom>
        </p:spPr>
      </p:pic>
      <p:pic>
        <p:nvPicPr>
          <p:cNvPr id="4" name="Immagine 3" descr="schema estetica sonia 1.jpg"/>
          <p:cNvPicPr/>
          <p:nvPr/>
        </p:nvPicPr>
        <p:blipFill>
          <a:blip r:embed="rId4" cstate="print"/>
          <a:stretch>
            <a:fillRect/>
          </a:stretch>
        </p:blipFill>
        <p:spPr>
          <a:xfrm>
            <a:off x="685801" y="3584136"/>
            <a:ext cx="2760404" cy="2573777"/>
          </a:xfrm>
          <a:prstGeom prst="rect">
            <a:avLst/>
          </a:prstGeom>
        </p:spPr>
      </p:pic>
      <p:pic>
        <p:nvPicPr>
          <p:cNvPr id="5" name="Immagine 4" descr="schema estetica sonia 2.jpg"/>
          <p:cNvPicPr/>
          <p:nvPr/>
        </p:nvPicPr>
        <p:blipFill>
          <a:blip r:embed="rId5" cstate="print"/>
          <a:stretch>
            <a:fillRect/>
          </a:stretch>
        </p:blipFill>
        <p:spPr>
          <a:xfrm>
            <a:off x="4410412" y="3393115"/>
            <a:ext cx="4173386" cy="2764798"/>
          </a:xfrm>
          <a:prstGeom prst="rect">
            <a:avLst/>
          </a:prstGeom>
        </p:spPr>
      </p:pic>
      <p:pic>
        <p:nvPicPr>
          <p:cNvPr id="6" name="Immagine 5" descr="atrex_terrfc_quadro comando.jpg"/>
          <p:cNvPicPr/>
          <p:nvPr/>
        </p:nvPicPr>
        <p:blipFill>
          <a:blip r:embed="rId6" cstate="print"/>
          <a:stretch>
            <a:fillRect/>
          </a:stretch>
        </p:blipFill>
        <p:spPr>
          <a:xfrm>
            <a:off x="3446205" y="1110623"/>
            <a:ext cx="2040195" cy="1708334"/>
          </a:xfrm>
          <a:prstGeom prst="rect">
            <a:avLst/>
          </a:prstGeom>
        </p:spPr>
      </p:pic>
    </p:spTree>
    <p:extLst>
      <p:ext uri="{BB962C8B-B14F-4D97-AF65-F5344CB8AC3E}">
        <p14:creationId xmlns:p14="http://schemas.microsoft.com/office/powerpoint/2010/main" val="57366670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473903566"/>
              </p:ext>
            </p:extLst>
          </p:nvPr>
        </p:nvGraphicFramePr>
        <p:xfrm>
          <a:off x="223286" y="1032686"/>
          <a:ext cx="8771860" cy="4354035"/>
        </p:xfrm>
        <a:graphic>
          <a:graphicData uri="http://schemas.openxmlformats.org/drawingml/2006/table">
            <a:tbl>
              <a:tblPr firstRow="1" firstCol="1" bandRow="1"/>
              <a:tblGrid>
                <a:gridCol w="619417"/>
                <a:gridCol w="791380"/>
                <a:gridCol w="849286"/>
                <a:gridCol w="998438"/>
                <a:gridCol w="722945"/>
                <a:gridCol w="770324"/>
                <a:gridCol w="840513"/>
                <a:gridCol w="1133551"/>
                <a:gridCol w="1038796"/>
                <a:gridCol w="1007210"/>
              </a:tblGrid>
              <a:tr h="952445">
                <a:tc>
                  <a:txBody>
                    <a:bodyPr/>
                    <a:lstStyle/>
                    <a:p>
                      <a:pPr algn="ctr">
                        <a:spcAft>
                          <a:spcPts val="0"/>
                        </a:spcAft>
                      </a:pPr>
                      <a:r>
                        <a:rPr lang="it-IT" sz="1200" dirty="0">
                          <a:effectLst/>
                          <a:latin typeface="Arial" charset="0"/>
                          <a:ea typeface="Arial" charset="0"/>
                          <a:cs typeface="Arial" charset="0"/>
                        </a:rPr>
                        <a:t>Misura</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Arial" charset="0"/>
                          <a:ea typeface="Arial" charset="0"/>
                          <a:cs typeface="Arial" charset="0"/>
                        </a:rPr>
                        <a:t>Manipolo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Arial" charset="0"/>
                          <a:ea typeface="Arial" charset="0"/>
                          <a:cs typeface="Arial" charset="0"/>
                        </a:rPr>
                        <a:t>Potenza</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Arial" charset="0"/>
                          <a:ea typeface="Arial" charset="0"/>
                          <a:cs typeface="Arial" charset="0"/>
                        </a:rPr>
                        <a:t>riferimento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Arial" charset="0"/>
                          <a:ea typeface="Arial" charset="0"/>
                          <a:cs typeface="Arial" charset="0"/>
                        </a:rPr>
                        <a:t>distanza [cm]</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Arial" charset="0"/>
                          <a:ea typeface="Arial" charset="0"/>
                          <a:cs typeface="Arial" charset="0"/>
                        </a:rPr>
                        <a:t>Spam</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Arial" charset="0"/>
                          <a:ea typeface="Arial" charset="0"/>
                          <a:cs typeface="Arial" charset="0"/>
                        </a:rPr>
                        <a:t>RBW</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Arial" charset="0"/>
                          <a:ea typeface="Arial" charset="0"/>
                          <a:cs typeface="Arial" charset="0"/>
                        </a:rPr>
                        <a:t>Campo misurato</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Arial" charset="0"/>
                          <a:ea typeface="Arial" charset="0"/>
                          <a:cs typeface="Arial" charset="0"/>
                        </a:rPr>
                        <a:t>% livello popolazione stimolazione II98 </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200" dirty="0">
                          <a:effectLst/>
                          <a:latin typeface="Arial" charset="0"/>
                          <a:ea typeface="Arial" charset="0"/>
                          <a:cs typeface="Arial" charset="0"/>
                        </a:rPr>
                        <a:t>% livello popolazione termico II98 </a:t>
                      </a: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80318">
                <a:tc>
                  <a:txBody>
                    <a:bodyPr/>
                    <a:lstStyle/>
                    <a:p>
                      <a:pPr algn="ctr">
                        <a:spcAft>
                          <a:spcPts val="0"/>
                        </a:spcAft>
                      </a:pPr>
                      <a:r>
                        <a:rPr lang="it-IT" sz="1400" dirty="0">
                          <a:effectLst/>
                          <a:latin typeface="Liberation Sans" charset="0"/>
                          <a:ea typeface="Times New Roman" charset="0"/>
                          <a:cs typeface="Roman PS" charset="0"/>
                        </a:rPr>
                        <a:t>1</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viso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15%</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manipolo </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30MHz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100KHz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elettrico</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800" dirty="0">
                          <a:effectLst/>
                          <a:latin typeface="Liberation Sans" charset="0"/>
                          <a:ea typeface="Times New Roman" charset="0"/>
                          <a:cs typeface="Roman PS" charset="0"/>
                        </a:rPr>
                        <a:t>20%</a:t>
                      </a:r>
                      <a:endParaRPr lang="it-IT" sz="18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800">
                          <a:effectLst/>
                          <a:latin typeface="Liberation Sans" charset="0"/>
                          <a:ea typeface="Times New Roman" charset="0"/>
                          <a:cs typeface="Roman PS" charset="0"/>
                        </a:rPr>
                        <a:t>2%</a:t>
                      </a:r>
                      <a:endParaRPr lang="it-IT" sz="18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80318">
                <a:tc>
                  <a:txBody>
                    <a:bodyPr/>
                    <a:lstStyle/>
                    <a:p>
                      <a:pPr algn="ctr">
                        <a:spcAft>
                          <a:spcPts val="0"/>
                        </a:spcAft>
                      </a:pPr>
                      <a:r>
                        <a:rPr lang="it-IT" sz="1400">
                          <a:effectLst/>
                          <a:latin typeface="Liberation Sans" charset="0"/>
                          <a:ea typeface="Times New Roman" charset="0"/>
                          <a:cs typeface="Roman PS" charset="0"/>
                        </a:rPr>
                        <a:t>2</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viso</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15%</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manipolo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30MHz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300KHz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magnetico</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800" dirty="0">
                          <a:effectLst/>
                          <a:latin typeface="Liberation Sans" charset="0"/>
                          <a:ea typeface="Times New Roman" charset="0"/>
                          <a:cs typeface="Roman PS" charset="0"/>
                        </a:rPr>
                        <a:t>--%</a:t>
                      </a:r>
                      <a:endParaRPr lang="it-IT" sz="18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800" dirty="0">
                          <a:effectLst/>
                          <a:latin typeface="Liberation Sans" charset="0"/>
                          <a:ea typeface="Times New Roman" charset="0"/>
                          <a:cs typeface="Roman PS" charset="0"/>
                        </a:rPr>
                        <a:t>--%</a:t>
                      </a:r>
                      <a:endParaRPr lang="it-IT" sz="18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80318">
                <a:tc>
                  <a:txBody>
                    <a:bodyPr/>
                    <a:lstStyle/>
                    <a:p>
                      <a:pPr algn="ctr">
                        <a:spcAft>
                          <a:spcPts val="0"/>
                        </a:spcAft>
                      </a:pPr>
                      <a:r>
                        <a:rPr lang="it-IT" sz="1400">
                          <a:effectLst/>
                          <a:latin typeface="Liberation Sans" charset="0"/>
                          <a:ea typeface="Times New Roman" charset="0"/>
                          <a:cs typeface="Roman PS" charset="0"/>
                        </a:rPr>
                        <a:t>3</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viso</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15%</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Manipolo viso operatore</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20</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30MHz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100KHz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elettrico</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800">
                          <a:effectLst/>
                          <a:latin typeface="Liberation Sans" charset="0"/>
                          <a:ea typeface="Times New Roman" charset="0"/>
                          <a:cs typeface="Roman PS" charset="0"/>
                        </a:rPr>
                        <a:t>20%</a:t>
                      </a:r>
                      <a:endParaRPr lang="it-IT" sz="18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800" dirty="0">
                          <a:effectLst/>
                          <a:latin typeface="Liberation Sans" charset="0"/>
                          <a:ea typeface="Times New Roman" charset="0"/>
                          <a:cs typeface="Roman PS" charset="0"/>
                        </a:rPr>
                        <a:t>2%</a:t>
                      </a:r>
                      <a:endParaRPr lang="it-IT" sz="18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80318">
                <a:tc>
                  <a:txBody>
                    <a:bodyPr/>
                    <a:lstStyle/>
                    <a:p>
                      <a:pPr algn="ctr">
                        <a:spcAft>
                          <a:spcPts val="0"/>
                        </a:spcAft>
                      </a:pPr>
                      <a:r>
                        <a:rPr lang="it-IT" sz="1400">
                          <a:effectLst/>
                          <a:latin typeface="Liberation Sans" charset="0"/>
                          <a:ea typeface="Times New Roman" charset="0"/>
                          <a:cs typeface="Roman PS" charset="0"/>
                        </a:rPr>
                        <a:t>4</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viso</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100%</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Manipolo viso operatore</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20</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30MHz</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100KHz</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elettrico</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800">
                          <a:effectLst/>
                          <a:highlight>
                            <a:srgbClr val="FF0000"/>
                          </a:highlight>
                          <a:latin typeface="Liberation Sans" charset="0"/>
                          <a:ea typeface="Times New Roman" charset="0"/>
                          <a:cs typeface="Roman PS" charset="0"/>
                        </a:rPr>
                        <a:t>230%</a:t>
                      </a:r>
                      <a:endParaRPr lang="it-IT" sz="18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800" dirty="0">
                          <a:effectLst/>
                          <a:highlight>
                            <a:srgbClr val="FF0000"/>
                          </a:highlight>
                          <a:latin typeface="Liberation Sans" charset="0"/>
                          <a:ea typeface="Times New Roman" charset="0"/>
                          <a:cs typeface="Roman PS" charset="0"/>
                        </a:rPr>
                        <a:t>200%</a:t>
                      </a:r>
                      <a:endParaRPr lang="it-IT" sz="18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80318">
                <a:tc>
                  <a:txBody>
                    <a:bodyPr/>
                    <a:lstStyle/>
                    <a:p>
                      <a:pPr algn="ctr">
                        <a:spcAft>
                          <a:spcPts val="0"/>
                        </a:spcAft>
                      </a:pPr>
                      <a:r>
                        <a:rPr lang="it-IT" sz="1400">
                          <a:effectLst/>
                          <a:latin typeface="Liberation Sans" charset="0"/>
                          <a:ea typeface="Times New Roman" charset="0"/>
                          <a:cs typeface="Roman PS" charset="0"/>
                        </a:rPr>
                        <a:t>5</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viso</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100%</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Manipolo porta locale</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100</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a:effectLst/>
                          <a:latin typeface="Liberation Sans" charset="0"/>
                          <a:ea typeface="Times New Roman" charset="0"/>
                          <a:cs typeface="Roman PS" charset="0"/>
                        </a:rPr>
                        <a:t>30MHz</a:t>
                      </a:r>
                      <a:endParaRPr lang="it-IT" sz="14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100KHz</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400" dirty="0">
                          <a:effectLst/>
                          <a:latin typeface="Liberation Sans" charset="0"/>
                          <a:ea typeface="Times New Roman" charset="0"/>
                          <a:cs typeface="Roman PS" charset="0"/>
                        </a:rPr>
                        <a:t>elettrico</a:t>
                      </a:r>
                      <a:endParaRPr lang="it-IT" sz="14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800">
                          <a:effectLst/>
                          <a:latin typeface="Liberation Sans" charset="0"/>
                          <a:ea typeface="Times New Roman" charset="0"/>
                          <a:cs typeface="Roman PS" charset="0"/>
                        </a:rPr>
                        <a:t>30%</a:t>
                      </a:r>
                      <a:endParaRPr lang="it-IT" sz="180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it-IT" sz="1800" dirty="0">
                          <a:effectLst/>
                          <a:latin typeface="Liberation Sans" charset="0"/>
                          <a:ea typeface="Times New Roman" charset="0"/>
                          <a:cs typeface="Roman PS" charset="0"/>
                        </a:rPr>
                        <a:t>5%</a:t>
                      </a:r>
                      <a:endParaRPr lang="it-IT" sz="1800" dirty="0">
                        <a:effectLst/>
                        <a:latin typeface="Roman PS" charset="0"/>
                        <a:ea typeface="Times New Roman" charset="0"/>
                        <a:cs typeface="Roman PS"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42432189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ccia 1"/>
          <p:cNvSpPr/>
          <p:nvPr/>
        </p:nvSpPr>
        <p:spPr>
          <a:xfrm>
            <a:off x="159489" y="3058190"/>
            <a:ext cx="4355361" cy="2376377"/>
          </a:xfrm>
          <a:prstGeom prst="teardrop">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950" dirty="0"/>
              <a:t>Macchine Multipolari</a:t>
            </a:r>
          </a:p>
        </p:txBody>
      </p:sp>
      <p:sp>
        <p:nvSpPr>
          <p:cNvPr id="3" name="Goccia 2"/>
          <p:cNvSpPr/>
          <p:nvPr/>
        </p:nvSpPr>
        <p:spPr>
          <a:xfrm rot="16200000">
            <a:off x="5574784" y="1998256"/>
            <a:ext cx="2376377" cy="4496244"/>
          </a:xfrm>
          <a:prstGeom prst="teardrop">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it-IT" sz="4950" dirty="0"/>
              <a:t>Macchine </a:t>
            </a:r>
          </a:p>
          <a:p>
            <a:pPr algn="ctr"/>
            <a:r>
              <a:rPr lang="it-IT" sz="4950" dirty="0"/>
              <a:t>Monopolari</a:t>
            </a:r>
          </a:p>
        </p:txBody>
      </p:sp>
      <p:sp>
        <p:nvSpPr>
          <p:cNvPr id="4" name="Triangolo 3"/>
          <p:cNvSpPr/>
          <p:nvPr/>
        </p:nvSpPr>
        <p:spPr>
          <a:xfrm>
            <a:off x="1738424" y="1399512"/>
            <a:ext cx="5598042" cy="1419446"/>
          </a:xfrm>
          <a:prstGeom prst="triangle">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5400" dirty="0"/>
              <a:t>Tipologie</a:t>
            </a:r>
          </a:p>
        </p:txBody>
      </p:sp>
    </p:spTree>
    <p:extLst>
      <p:ext uri="{BB962C8B-B14F-4D97-AF65-F5344CB8AC3E}">
        <p14:creationId xmlns:p14="http://schemas.microsoft.com/office/powerpoint/2010/main" val="64902276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3311902908"/>
              </p:ext>
            </p:extLst>
          </p:nvPr>
        </p:nvGraphicFramePr>
        <p:xfrm>
          <a:off x="179365" y="1032686"/>
          <a:ext cx="8831729" cy="4667426"/>
        </p:xfrm>
        <a:graphic>
          <a:graphicData uri="http://schemas.openxmlformats.org/drawingml/2006/table">
            <a:tbl>
              <a:tblPr firstRow="1" bandRow="1">
                <a:tableStyleId>{5C22544A-7EE6-4342-B048-85BDC9FD1C3A}</a:tableStyleId>
              </a:tblPr>
              <a:tblGrid>
                <a:gridCol w="382126"/>
                <a:gridCol w="1725941"/>
                <a:gridCol w="1114667"/>
                <a:gridCol w="2198657"/>
                <a:gridCol w="1689220"/>
                <a:gridCol w="1721118"/>
              </a:tblGrid>
              <a:tr h="1199417">
                <a:tc>
                  <a:txBody>
                    <a:bodyPr/>
                    <a:lstStyle/>
                    <a:p>
                      <a:pPr algn="ctr"/>
                      <a:r>
                        <a:rPr lang="it-IT" sz="2100" dirty="0" smtClean="0"/>
                        <a:t>n.</a:t>
                      </a:r>
                      <a:endParaRPr lang="it-IT" sz="2100" dirty="0"/>
                    </a:p>
                  </a:txBody>
                  <a:tcPr marL="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2100" dirty="0" smtClean="0"/>
                        <a:t>Marca</a:t>
                      </a:r>
                      <a:endParaRPr lang="it-IT" sz="2100" dirty="0"/>
                    </a:p>
                  </a:txBody>
                  <a:tcPr marL="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2100" dirty="0" smtClean="0"/>
                        <a:t>Modello</a:t>
                      </a:r>
                      <a:endParaRPr lang="it-IT" sz="2100" dirty="0"/>
                    </a:p>
                  </a:txBody>
                  <a:tcPr marL="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2100" dirty="0" smtClean="0"/>
                        <a:t>Tipo</a:t>
                      </a:r>
                      <a:endParaRPr lang="it-IT" sz="2100" dirty="0"/>
                    </a:p>
                  </a:txBody>
                  <a:tcPr marL="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800" dirty="0" smtClean="0"/>
                        <a:t>Distanze superamento limite Lavoratori</a:t>
                      </a:r>
                      <a:endParaRPr lang="it-IT" sz="1800" dirty="0"/>
                    </a:p>
                  </a:txBody>
                  <a:tcPr marL="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it-IT" sz="1800" dirty="0" smtClean="0"/>
                        <a:t>Distanze</a:t>
                      </a:r>
                    </a:p>
                    <a:p>
                      <a:pPr algn="ctr"/>
                      <a:r>
                        <a:rPr lang="it-IT" sz="1800" dirty="0" smtClean="0"/>
                        <a:t>Superamento limite Popolazione</a:t>
                      </a:r>
                      <a:endParaRPr lang="it-IT" sz="1800" dirty="0"/>
                    </a:p>
                  </a:txBody>
                  <a:tcPr marL="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34985">
                <a:tc>
                  <a:txBody>
                    <a:bodyPr/>
                    <a:lstStyle/>
                    <a:p>
                      <a:pPr algn="ctr"/>
                      <a:r>
                        <a:rPr lang="it-IT" sz="2100" dirty="0" smtClean="0"/>
                        <a:t>1</a:t>
                      </a:r>
                      <a:endParaRPr lang="it-IT" sz="21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500" b="1" kern="1200" dirty="0" err="1" smtClean="0">
                          <a:solidFill>
                            <a:schemeClr val="dk1"/>
                          </a:solidFill>
                          <a:effectLst/>
                          <a:latin typeface="+mn-lt"/>
                          <a:ea typeface="+mn-ea"/>
                          <a:cs typeface="+mn-cs"/>
                        </a:rPr>
                        <a:t>Syneron</a:t>
                      </a:r>
                      <a:r>
                        <a:rPr lang="it-IT" sz="1500" b="1" kern="1200" dirty="0" smtClean="0">
                          <a:solidFill>
                            <a:schemeClr val="dk1"/>
                          </a:solidFill>
                          <a:effectLst/>
                          <a:latin typeface="+mn-lt"/>
                          <a:ea typeface="+mn-ea"/>
                          <a:cs typeface="+mn-cs"/>
                        </a:rPr>
                        <a:t> Medica Ltd</a:t>
                      </a:r>
                      <a:endParaRPr lang="it-IT" sz="15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500" b="1" kern="1200" dirty="0" err="1" smtClean="0">
                          <a:solidFill>
                            <a:schemeClr val="dk1"/>
                          </a:solidFill>
                          <a:effectLst/>
                          <a:latin typeface="+mn-lt"/>
                          <a:ea typeface="+mn-ea"/>
                          <a:cs typeface="+mn-cs"/>
                        </a:rPr>
                        <a:t>Velasmooth</a:t>
                      </a:r>
                      <a:r>
                        <a:rPr lang="it-IT" sz="1500" b="1" kern="1200" dirty="0" smtClean="0">
                          <a:solidFill>
                            <a:schemeClr val="dk1"/>
                          </a:solidFill>
                          <a:effectLst/>
                          <a:latin typeface="+mn-lt"/>
                          <a:ea typeface="+mn-ea"/>
                          <a:cs typeface="+mn-cs"/>
                        </a:rPr>
                        <a:t>  PRO</a:t>
                      </a:r>
                      <a:endParaRPr lang="it-IT" sz="1500" dirty="0"/>
                    </a:p>
                  </a:txBody>
                  <a:tcPr marL="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800" dirty="0" smtClean="0"/>
                        <a:t>Bipolare - Tripolare</a:t>
                      </a:r>
                      <a:endParaRPr lang="it-IT" sz="18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2400" dirty="0" smtClean="0"/>
                        <a:t>no</a:t>
                      </a:r>
                      <a:r>
                        <a:rPr lang="it-IT" sz="2400" baseline="0" dirty="0" smtClean="0"/>
                        <a:t> </a:t>
                      </a:r>
                      <a:endParaRPr lang="it-IT" sz="24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dirty="0" smtClean="0"/>
                        <a:t>no</a:t>
                      </a:r>
                      <a:r>
                        <a:rPr lang="it-IT" sz="2400" baseline="0" dirty="0" smtClean="0"/>
                        <a:t> </a:t>
                      </a:r>
                      <a:endParaRPr lang="it-IT" sz="2400" dirty="0" smtClean="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85800">
                <a:tc>
                  <a:txBody>
                    <a:bodyPr/>
                    <a:lstStyle/>
                    <a:p>
                      <a:pPr algn="ctr"/>
                      <a:r>
                        <a:rPr lang="it-IT" sz="2100" dirty="0" smtClean="0"/>
                        <a:t>2</a:t>
                      </a:r>
                      <a:endParaRPr lang="it-IT" sz="21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kern="1200" dirty="0" smtClean="0">
                          <a:solidFill>
                            <a:schemeClr val="dk1"/>
                          </a:solidFill>
                          <a:effectLst/>
                          <a:latin typeface="+mn-lt"/>
                          <a:ea typeface="+mn-ea"/>
                          <a:cs typeface="+mn-cs"/>
                        </a:rPr>
                        <a:t>GTS GROUP </a:t>
                      </a:r>
                    </a:p>
                    <a:p>
                      <a:pPr algn="ctr"/>
                      <a:r>
                        <a:rPr lang="en-GB" sz="1500" b="1" kern="1200" dirty="0" smtClean="0">
                          <a:solidFill>
                            <a:schemeClr val="dk1"/>
                          </a:solidFill>
                          <a:effectLst/>
                          <a:latin typeface="+mn-lt"/>
                          <a:ea typeface="+mn-ea"/>
                          <a:cs typeface="+mn-cs"/>
                        </a:rPr>
                        <a:t>Torre </a:t>
                      </a:r>
                      <a:r>
                        <a:rPr lang="en-GB" sz="1500" b="1" kern="1200" dirty="0" err="1" smtClean="0">
                          <a:solidFill>
                            <a:schemeClr val="dk1"/>
                          </a:solidFill>
                          <a:effectLst/>
                          <a:latin typeface="+mn-lt"/>
                          <a:ea typeface="+mn-ea"/>
                          <a:cs typeface="+mn-cs"/>
                        </a:rPr>
                        <a:t>Boldone</a:t>
                      </a:r>
                      <a:r>
                        <a:rPr lang="en-GB" sz="1500" b="1" kern="1200" baseline="0" dirty="0" smtClean="0">
                          <a:solidFill>
                            <a:schemeClr val="dk1"/>
                          </a:solidFill>
                          <a:effectLst/>
                          <a:latin typeface="+mn-lt"/>
                          <a:ea typeface="+mn-ea"/>
                          <a:cs typeface="+mn-cs"/>
                        </a:rPr>
                        <a:t> </a:t>
                      </a:r>
                      <a:r>
                        <a:rPr lang="en-GB" sz="1500" b="1" kern="1200" dirty="0" smtClean="0">
                          <a:solidFill>
                            <a:schemeClr val="dk1"/>
                          </a:solidFill>
                          <a:effectLst/>
                          <a:latin typeface="+mn-lt"/>
                          <a:ea typeface="+mn-ea"/>
                          <a:cs typeface="+mn-cs"/>
                        </a:rPr>
                        <a:t>BG</a:t>
                      </a:r>
                      <a:endParaRPr lang="it-IT" sz="15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500" b="1" kern="1200" dirty="0" smtClean="0">
                          <a:solidFill>
                            <a:schemeClr val="dk1"/>
                          </a:solidFill>
                          <a:effectLst/>
                          <a:latin typeface="+mn-lt"/>
                          <a:ea typeface="+mn-ea"/>
                          <a:cs typeface="+mn-cs"/>
                        </a:rPr>
                        <a:t>Nuova Pelle</a:t>
                      </a:r>
                      <a:r>
                        <a:rPr lang="it-IT" sz="1500" dirty="0" smtClean="0">
                          <a:effectLst/>
                        </a:rPr>
                        <a:t> </a:t>
                      </a:r>
                      <a:endParaRPr lang="it-IT" sz="1500" dirty="0"/>
                    </a:p>
                  </a:txBody>
                  <a:tcPr marL="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800" dirty="0" smtClean="0"/>
                        <a:t>Bipolare</a:t>
                      </a:r>
                      <a:endParaRPr lang="it-IT" sz="1800" dirty="0">
                        <a:solidFill>
                          <a:srgbClr val="FF0000"/>
                        </a:solidFill>
                      </a:endParaRPr>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it-IT" sz="2400" kern="1200" dirty="0" smtClean="0">
                          <a:solidFill>
                            <a:schemeClr val="dk1"/>
                          </a:solidFill>
                          <a:latin typeface="+mn-lt"/>
                          <a:ea typeface="+mn-ea"/>
                          <a:cs typeface="+mn-cs"/>
                        </a:rPr>
                        <a:t>no</a:t>
                      </a:r>
                      <a:endParaRPr lang="it-IT" sz="2400" kern="1200" dirty="0">
                        <a:solidFill>
                          <a:schemeClr val="dk1"/>
                        </a:solidFill>
                        <a:latin typeface="+mn-lt"/>
                        <a:ea typeface="+mn-ea"/>
                        <a:cs typeface="+mn-cs"/>
                      </a:endParaRPr>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2700" dirty="0" smtClean="0"/>
                        <a:t>50  cm </a:t>
                      </a:r>
                      <a:r>
                        <a:rPr lang="it-IT" sz="1400" dirty="0" smtClean="0"/>
                        <a:t>interdire</a:t>
                      </a:r>
                      <a:r>
                        <a:rPr lang="it-IT" sz="1400" baseline="0" dirty="0" smtClean="0"/>
                        <a:t> ingresso locale</a:t>
                      </a:r>
                      <a:endParaRPr lang="it-IT" sz="14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85800">
                <a:tc>
                  <a:txBody>
                    <a:bodyPr/>
                    <a:lstStyle/>
                    <a:p>
                      <a:pPr algn="ctr"/>
                      <a:r>
                        <a:rPr lang="it-IT" sz="2100" dirty="0" smtClean="0"/>
                        <a:t>3</a:t>
                      </a:r>
                      <a:endParaRPr lang="it-IT" sz="21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500" b="1" kern="1200" dirty="0" err="1" smtClean="0">
                          <a:solidFill>
                            <a:schemeClr val="dk1"/>
                          </a:solidFill>
                          <a:effectLst/>
                          <a:latin typeface="+mn-lt"/>
                          <a:ea typeface="+mn-ea"/>
                          <a:cs typeface="+mn-cs"/>
                        </a:rPr>
                        <a:t>Pollogen</a:t>
                      </a:r>
                      <a:r>
                        <a:rPr lang="en-US" sz="1500" b="1" kern="1200" dirty="0" smtClean="0">
                          <a:solidFill>
                            <a:schemeClr val="dk1"/>
                          </a:solidFill>
                          <a:effectLst/>
                          <a:latin typeface="+mn-lt"/>
                          <a:ea typeface="+mn-ea"/>
                          <a:cs typeface="+mn-cs"/>
                        </a:rPr>
                        <a:t> ltd</a:t>
                      </a:r>
                      <a:endParaRPr lang="it-IT" sz="1500" b="1" kern="1200" dirty="0" smtClean="0">
                        <a:solidFill>
                          <a:schemeClr val="dk1"/>
                        </a:solidFill>
                        <a:effectLst/>
                        <a:latin typeface="+mn-lt"/>
                        <a:ea typeface="+mn-ea"/>
                        <a:cs typeface="+mn-cs"/>
                      </a:endParaRPr>
                    </a:p>
                    <a:p>
                      <a:pPr marL="0" algn="ctr" defTabSz="914400" rtl="0" eaLnBrk="1" latinLnBrk="0" hangingPunct="1"/>
                      <a:r>
                        <a:rPr lang="en-US" sz="1500" b="1" kern="1200" dirty="0" smtClean="0">
                          <a:solidFill>
                            <a:schemeClr val="dk1"/>
                          </a:solidFill>
                          <a:effectLst/>
                          <a:latin typeface="+mn-lt"/>
                          <a:ea typeface="+mn-ea"/>
                          <a:cs typeface="+mn-cs"/>
                        </a:rPr>
                        <a:t>Israel</a:t>
                      </a:r>
                      <a:endParaRPr lang="it-IT" sz="1500" b="1" kern="1200" dirty="0">
                        <a:solidFill>
                          <a:schemeClr val="dk1"/>
                        </a:solidFill>
                        <a:effectLst/>
                        <a:latin typeface="+mn-lt"/>
                        <a:ea typeface="+mn-ea"/>
                        <a:cs typeface="+mn-cs"/>
                      </a:endParaRPr>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spcAft>
                          <a:spcPts val="0"/>
                        </a:spcAft>
                      </a:pPr>
                      <a:r>
                        <a:rPr lang="it-IT" sz="1500" b="1" kern="1200" dirty="0" err="1">
                          <a:solidFill>
                            <a:schemeClr val="dk1"/>
                          </a:solidFill>
                          <a:effectLst/>
                          <a:latin typeface="+mn-lt"/>
                          <a:ea typeface="+mn-ea"/>
                          <a:cs typeface="+mn-cs"/>
                        </a:rPr>
                        <a:t>Regen</a:t>
                      </a:r>
                      <a:r>
                        <a:rPr lang="it-IT" sz="1500" b="1" kern="1200" dirty="0">
                          <a:solidFill>
                            <a:schemeClr val="dk1"/>
                          </a:solidFill>
                          <a:effectLst/>
                          <a:latin typeface="+mn-lt"/>
                          <a:ea typeface="+mn-ea"/>
                          <a:cs typeface="+mn-cs"/>
                        </a:rPr>
                        <a:t> XL 2009</a:t>
                      </a:r>
                    </a:p>
                  </a:txBody>
                  <a:tcPr marL="0"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it-IT" sz="1800" kern="1200" dirty="0" smtClean="0">
                          <a:solidFill>
                            <a:schemeClr val="dk1"/>
                          </a:solidFill>
                          <a:latin typeface="+mn-lt"/>
                          <a:ea typeface="+mn-ea"/>
                          <a:cs typeface="+mn-cs"/>
                        </a:rPr>
                        <a:t>Multipolare</a:t>
                      </a:r>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it-IT" sz="2400" kern="1200" dirty="0" smtClean="0">
                          <a:solidFill>
                            <a:schemeClr val="dk1"/>
                          </a:solidFill>
                          <a:latin typeface="+mn-lt"/>
                          <a:ea typeface="+mn-ea"/>
                          <a:cs typeface="+mn-cs"/>
                        </a:rPr>
                        <a:t>no</a:t>
                      </a:r>
                      <a:endParaRPr lang="it-IT" sz="2400" kern="1200" dirty="0">
                        <a:solidFill>
                          <a:schemeClr val="dk1"/>
                        </a:solidFill>
                        <a:latin typeface="+mn-lt"/>
                        <a:ea typeface="+mn-ea"/>
                        <a:cs typeface="+mn-cs"/>
                      </a:endParaRPr>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2700" dirty="0" smtClean="0"/>
                        <a:t>0 cm </a:t>
                      </a:r>
                      <a:r>
                        <a:rPr lang="it-IT" sz="1400" dirty="0" smtClean="0"/>
                        <a:t>interdire</a:t>
                      </a:r>
                      <a:r>
                        <a:rPr lang="it-IT" sz="1400" baseline="0" dirty="0" smtClean="0"/>
                        <a:t> ingresso locale</a:t>
                      </a:r>
                      <a:endParaRPr lang="it-IT" sz="14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85800">
                <a:tc>
                  <a:txBody>
                    <a:bodyPr/>
                    <a:lstStyle/>
                    <a:p>
                      <a:pPr algn="ctr"/>
                      <a:r>
                        <a:rPr lang="it-IT" sz="2100" dirty="0" smtClean="0"/>
                        <a:t>4</a:t>
                      </a:r>
                      <a:endParaRPr lang="it-IT" sz="21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500" b="1" kern="1200" dirty="0" err="1" smtClean="0">
                          <a:solidFill>
                            <a:schemeClr val="dk1"/>
                          </a:solidFill>
                          <a:effectLst/>
                          <a:latin typeface="+mn-lt"/>
                          <a:ea typeface="+mn-ea"/>
                          <a:cs typeface="+mn-cs"/>
                        </a:rPr>
                        <a:t>Selenia</a:t>
                      </a:r>
                      <a:r>
                        <a:rPr lang="it-IT" sz="1500" b="1" kern="1200" dirty="0" smtClean="0">
                          <a:solidFill>
                            <a:schemeClr val="dk1"/>
                          </a:solidFill>
                          <a:effectLst/>
                          <a:latin typeface="+mn-lt"/>
                          <a:ea typeface="+mn-ea"/>
                          <a:cs typeface="+mn-cs"/>
                        </a:rPr>
                        <a:t> Italia</a:t>
                      </a:r>
                      <a:endParaRPr lang="it-IT" sz="1500" kern="1200" dirty="0" smtClean="0">
                        <a:solidFill>
                          <a:schemeClr val="dk1"/>
                        </a:solidFill>
                        <a:effectLst/>
                        <a:latin typeface="+mn-lt"/>
                        <a:ea typeface="+mn-ea"/>
                        <a:cs typeface="+mn-cs"/>
                      </a:endParaRPr>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500" b="1" kern="1200" dirty="0" smtClean="0">
                          <a:solidFill>
                            <a:schemeClr val="dk1"/>
                          </a:solidFill>
                          <a:effectLst/>
                          <a:latin typeface="+mn-lt"/>
                          <a:ea typeface="+mn-ea"/>
                          <a:cs typeface="+mn-cs"/>
                        </a:rPr>
                        <a:t>X GENIA</a:t>
                      </a:r>
                      <a:r>
                        <a:rPr lang="it-IT" sz="1500" dirty="0" smtClean="0">
                          <a:effectLst/>
                        </a:rPr>
                        <a:t> </a:t>
                      </a:r>
                      <a:endParaRPr lang="it-IT" sz="1500" dirty="0"/>
                    </a:p>
                  </a:txBody>
                  <a:tcPr marL="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kern="1200" dirty="0" smtClean="0">
                          <a:solidFill>
                            <a:schemeClr val="dk1"/>
                          </a:solidFill>
                          <a:latin typeface="+mn-lt"/>
                          <a:ea typeface="+mn-ea"/>
                          <a:cs typeface="+mn-cs"/>
                        </a:rPr>
                        <a:t>Bipolare</a:t>
                      </a:r>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it-IT" sz="2400" kern="1200" dirty="0" smtClean="0">
                          <a:solidFill>
                            <a:schemeClr val="dk1"/>
                          </a:solidFill>
                          <a:latin typeface="+mn-lt"/>
                          <a:ea typeface="+mn-ea"/>
                          <a:cs typeface="+mn-cs"/>
                        </a:rPr>
                        <a:t>no</a:t>
                      </a:r>
                      <a:endParaRPr lang="it-IT" sz="2400" kern="1200" dirty="0">
                        <a:solidFill>
                          <a:schemeClr val="dk1"/>
                        </a:solidFill>
                        <a:latin typeface="+mn-lt"/>
                        <a:ea typeface="+mn-ea"/>
                        <a:cs typeface="+mn-cs"/>
                      </a:endParaRPr>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2700" dirty="0" smtClean="0"/>
                        <a:t>1 m </a:t>
                      </a:r>
                      <a:r>
                        <a:rPr lang="it-IT" sz="1400" dirty="0" smtClean="0"/>
                        <a:t>interdire</a:t>
                      </a:r>
                      <a:r>
                        <a:rPr lang="it-IT" sz="1400" baseline="0" dirty="0" smtClean="0"/>
                        <a:t> ingresso locale</a:t>
                      </a:r>
                      <a:endParaRPr lang="it-IT" sz="14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52764">
                <a:tc>
                  <a:txBody>
                    <a:bodyPr/>
                    <a:lstStyle/>
                    <a:p>
                      <a:pPr algn="ctr"/>
                      <a:r>
                        <a:rPr lang="it-IT" sz="2100" dirty="0" smtClean="0"/>
                        <a:t>5</a:t>
                      </a:r>
                      <a:endParaRPr lang="it-IT" sz="21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500" dirty="0" smtClean="0">
                          <a:effectLst/>
                        </a:rPr>
                        <a:t> </a:t>
                      </a:r>
                      <a:r>
                        <a:rPr lang="it-IT" sz="1500" b="1" kern="1200" dirty="0" err="1" smtClean="0">
                          <a:solidFill>
                            <a:schemeClr val="dk1"/>
                          </a:solidFill>
                          <a:effectLst/>
                          <a:latin typeface="+mn-lt"/>
                          <a:ea typeface="+mn-ea"/>
                          <a:cs typeface="+mn-cs"/>
                        </a:rPr>
                        <a:t>Selenia</a:t>
                      </a:r>
                      <a:r>
                        <a:rPr lang="it-IT" sz="1500" b="1" kern="1200" dirty="0" smtClean="0">
                          <a:solidFill>
                            <a:schemeClr val="dk1"/>
                          </a:solidFill>
                          <a:effectLst/>
                          <a:latin typeface="+mn-lt"/>
                          <a:ea typeface="+mn-ea"/>
                          <a:cs typeface="+mn-cs"/>
                        </a:rPr>
                        <a:t> Italia</a:t>
                      </a:r>
                      <a:endParaRPr lang="it-IT" sz="1500" kern="1200" dirty="0" smtClean="0">
                        <a:solidFill>
                          <a:schemeClr val="dk1"/>
                        </a:solidFill>
                        <a:effectLst/>
                        <a:latin typeface="+mn-lt"/>
                        <a:ea typeface="+mn-ea"/>
                        <a:cs typeface="+mn-cs"/>
                      </a:endParaRPr>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1500" b="1" kern="1200" dirty="0" smtClean="0">
                          <a:solidFill>
                            <a:schemeClr val="dk1"/>
                          </a:solidFill>
                          <a:effectLst/>
                          <a:latin typeface="+mn-lt"/>
                          <a:ea typeface="+mn-ea"/>
                          <a:cs typeface="+mn-cs"/>
                        </a:rPr>
                        <a:t>X-</a:t>
                      </a:r>
                      <a:r>
                        <a:rPr lang="it-IT" sz="1500" b="1" kern="1200" dirty="0" err="1" smtClean="0">
                          <a:solidFill>
                            <a:schemeClr val="dk1"/>
                          </a:solidFill>
                          <a:effectLst/>
                          <a:latin typeface="+mn-lt"/>
                          <a:ea typeface="+mn-ea"/>
                          <a:cs typeface="+mn-cs"/>
                        </a:rPr>
                        <a:t>Smooth</a:t>
                      </a:r>
                      <a:endParaRPr lang="it-IT" sz="1500" dirty="0"/>
                    </a:p>
                  </a:txBody>
                  <a:tcPr marL="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dirty="0" smtClean="0"/>
                        <a:t>Bipolare - Tripolare</a:t>
                      </a:r>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2400" dirty="0" smtClean="0"/>
                        <a:t>no</a:t>
                      </a:r>
                      <a:r>
                        <a:rPr lang="it-IT" sz="2400" baseline="0" dirty="0" smtClean="0"/>
                        <a:t> </a:t>
                      </a:r>
                      <a:endParaRPr lang="it-IT" sz="24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it-IT" sz="2400" dirty="0" smtClean="0"/>
                        <a:t>30 cm</a:t>
                      </a:r>
                      <a:endParaRPr lang="it-IT" sz="2400" dirty="0"/>
                    </a:p>
                  </a:txBody>
                  <a:tcPr marL="0" marR="68580" marT="34290" marB="3429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95319793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246247255"/>
              </p:ext>
            </p:extLst>
          </p:nvPr>
        </p:nvGraphicFramePr>
        <p:xfrm>
          <a:off x="127590" y="628650"/>
          <a:ext cx="8899453" cy="4933045"/>
        </p:xfrm>
        <a:graphic>
          <a:graphicData uri="http://schemas.openxmlformats.org/drawingml/2006/table">
            <a:tbl>
              <a:tblPr firstRow="1" bandRow="1">
                <a:tableStyleId>{F5AB1C69-6EDB-4FF4-983F-18BD219EF322}</a:tableStyleId>
              </a:tblPr>
              <a:tblGrid>
                <a:gridCol w="386452"/>
                <a:gridCol w="1729096"/>
                <a:gridCol w="1143671"/>
                <a:gridCol w="2192177"/>
                <a:gridCol w="1814084"/>
                <a:gridCol w="1633973"/>
              </a:tblGrid>
              <a:tr h="973681">
                <a:tc>
                  <a:txBody>
                    <a:bodyPr/>
                    <a:lstStyle/>
                    <a:p>
                      <a:r>
                        <a:rPr lang="it-IT" sz="2100" dirty="0" smtClean="0"/>
                        <a:t>n.</a:t>
                      </a:r>
                      <a:endParaRPr lang="it-IT" sz="21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2100" dirty="0" smtClean="0"/>
                        <a:t>Marca</a:t>
                      </a:r>
                      <a:endParaRPr lang="it-IT" sz="21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2100" dirty="0" smtClean="0"/>
                        <a:t>Modello</a:t>
                      </a:r>
                      <a:endParaRPr lang="it-IT" sz="21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sz="2100" dirty="0" smtClean="0"/>
                        <a:t>Tipo</a:t>
                      </a:r>
                      <a:endParaRPr lang="it-IT" sz="21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t>Distanze Lavoratori</a:t>
                      </a:r>
                      <a:endParaRPr lang="it-IT" sz="18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800" dirty="0" smtClean="0"/>
                        <a:t>Distanze</a:t>
                      </a:r>
                    </a:p>
                    <a:p>
                      <a:pPr algn="ctr"/>
                      <a:r>
                        <a:rPr lang="it-IT" sz="1800" dirty="0" smtClean="0"/>
                        <a:t>Popolazione</a:t>
                      </a:r>
                      <a:endParaRPr lang="it-IT" sz="18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2032">
                <a:tc>
                  <a:txBody>
                    <a:bodyPr/>
                    <a:lstStyle/>
                    <a:p>
                      <a:r>
                        <a:rPr lang="it-IT" sz="1800" dirty="0" smtClean="0"/>
                        <a:t>6</a:t>
                      </a:r>
                      <a:endParaRPr lang="it-IT" sz="18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b="1" kern="1200" dirty="0" smtClean="0">
                          <a:solidFill>
                            <a:schemeClr val="dk1"/>
                          </a:solidFill>
                          <a:effectLst/>
                          <a:latin typeface="+mn-lt"/>
                          <a:ea typeface="+mn-ea"/>
                          <a:cs typeface="+mn-cs"/>
                        </a:rPr>
                        <a:t>GTS GROUP </a:t>
                      </a:r>
                    </a:p>
                    <a:p>
                      <a:pPr algn="ctr"/>
                      <a:r>
                        <a:rPr lang="en-GB" sz="1500" b="1" kern="1200" dirty="0" smtClean="0">
                          <a:solidFill>
                            <a:schemeClr val="dk1"/>
                          </a:solidFill>
                          <a:effectLst/>
                          <a:latin typeface="+mn-lt"/>
                          <a:ea typeface="+mn-ea"/>
                          <a:cs typeface="+mn-cs"/>
                        </a:rPr>
                        <a:t>Torre </a:t>
                      </a:r>
                      <a:r>
                        <a:rPr lang="en-GB" sz="1500" b="1" kern="1200" dirty="0" err="1" smtClean="0">
                          <a:solidFill>
                            <a:schemeClr val="dk1"/>
                          </a:solidFill>
                          <a:effectLst/>
                          <a:latin typeface="+mn-lt"/>
                          <a:ea typeface="+mn-ea"/>
                          <a:cs typeface="+mn-cs"/>
                        </a:rPr>
                        <a:t>Boldone</a:t>
                      </a:r>
                      <a:r>
                        <a:rPr lang="en-GB" sz="1500" b="1" kern="1200" baseline="0" dirty="0" smtClean="0">
                          <a:solidFill>
                            <a:schemeClr val="dk1"/>
                          </a:solidFill>
                          <a:effectLst/>
                          <a:latin typeface="+mn-lt"/>
                          <a:ea typeface="+mn-ea"/>
                          <a:cs typeface="+mn-cs"/>
                        </a:rPr>
                        <a:t> BG</a:t>
                      </a:r>
                      <a:endParaRPr lang="it-IT" sz="15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500" b="1" kern="1200" dirty="0" err="1" smtClean="0">
                          <a:solidFill>
                            <a:schemeClr val="dk1"/>
                          </a:solidFill>
                          <a:effectLst/>
                          <a:latin typeface="+mn-lt"/>
                          <a:ea typeface="+mn-ea"/>
                          <a:cs typeface="+mn-cs"/>
                        </a:rPr>
                        <a:t>Dibi</a:t>
                      </a:r>
                      <a:r>
                        <a:rPr lang="it-IT" sz="1500" b="1" kern="1200" dirty="0" smtClean="0">
                          <a:solidFill>
                            <a:schemeClr val="dk1"/>
                          </a:solidFill>
                          <a:effectLst/>
                          <a:latin typeface="+mn-lt"/>
                          <a:ea typeface="+mn-ea"/>
                          <a:cs typeface="+mn-cs"/>
                        </a:rPr>
                        <a:t> </a:t>
                      </a:r>
                      <a:r>
                        <a:rPr lang="it-IT" sz="1500" b="1" kern="1200" dirty="0" err="1" smtClean="0">
                          <a:solidFill>
                            <a:schemeClr val="dk1"/>
                          </a:solidFill>
                          <a:effectLst/>
                          <a:latin typeface="+mn-lt"/>
                          <a:ea typeface="+mn-ea"/>
                          <a:cs typeface="+mn-cs"/>
                        </a:rPr>
                        <a:t>Skin</a:t>
                      </a:r>
                      <a:r>
                        <a:rPr lang="it-IT" sz="1500" b="1" kern="1200" dirty="0" smtClean="0">
                          <a:solidFill>
                            <a:schemeClr val="dk1"/>
                          </a:solidFill>
                          <a:effectLst/>
                          <a:latin typeface="+mn-lt"/>
                          <a:ea typeface="+mn-ea"/>
                          <a:cs typeface="+mn-cs"/>
                        </a:rPr>
                        <a:t> RF</a:t>
                      </a:r>
                      <a:r>
                        <a:rPr lang="it-IT" sz="1500" dirty="0" smtClean="0">
                          <a:effectLst/>
                        </a:rPr>
                        <a:t> </a:t>
                      </a:r>
                      <a:endParaRPr lang="it-IT" sz="15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kern="1200" dirty="0" smtClean="0">
                          <a:solidFill>
                            <a:schemeClr val="dk1"/>
                          </a:solidFill>
                          <a:latin typeface="+mn-lt"/>
                          <a:ea typeface="+mn-ea"/>
                          <a:cs typeface="+mn-cs"/>
                        </a:rPr>
                        <a:t>Monopolare</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400" dirty="0" smtClean="0"/>
                        <a:t>no</a:t>
                      </a:r>
                      <a:r>
                        <a:rPr lang="it-IT" sz="2400" baseline="0" dirty="0" smtClean="0"/>
                        <a:t> </a:t>
                      </a:r>
                      <a:endParaRPr lang="it-IT" sz="24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2400" dirty="0" smtClean="0"/>
                        <a:t>1 m </a:t>
                      </a:r>
                      <a:r>
                        <a:rPr lang="it-IT" sz="1400" dirty="0" smtClean="0"/>
                        <a:t>interdire</a:t>
                      </a:r>
                      <a:r>
                        <a:rPr lang="it-IT" sz="1400" baseline="0" dirty="0" smtClean="0"/>
                        <a:t> ingresso locale</a:t>
                      </a:r>
                      <a:endParaRPr lang="it-IT" sz="14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54380">
                <a:tc>
                  <a:txBody>
                    <a:bodyPr/>
                    <a:lstStyle/>
                    <a:p>
                      <a:r>
                        <a:rPr lang="it-IT" sz="1800" dirty="0" smtClean="0"/>
                        <a:t>7</a:t>
                      </a:r>
                      <a:endParaRPr lang="it-IT" sz="18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500" b="1" kern="1200" dirty="0" smtClean="0">
                          <a:solidFill>
                            <a:schemeClr val="dk1"/>
                          </a:solidFill>
                          <a:effectLst/>
                          <a:latin typeface="+mn-lt"/>
                          <a:ea typeface="+mn-ea"/>
                          <a:cs typeface="+mn-cs"/>
                        </a:rPr>
                        <a:t>Cesare Quaranta </a:t>
                      </a:r>
                      <a:r>
                        <a:rPr lang="it-IT" sz="1500" b="1" kern="1200" dirty="0" err="1" smtClean="0">
                          <a:solidFill>
                            <a:schemeClr val="dk1"/>
                          </a:solidFill>
                          <a:effectLst/>
                          <a:latin typeface="+mn-lt"/>
                          <a:ea typeface="+mn-ea"/>
                          <a:cs typeface="+mn-cs"/>
                        </a:rPr>
                        <a:t>srl</a:t>
                      </a:r>
                      <a:endParaRPr lang="it-IT" sz="1500" kern="1200" dirty="0" smtClean="0">
                        <a:solidFill>
                          <a:schemeClr val="dk1"/>
                        </a:solidFill>
                        <a:effectLst/>
                        <a:latin typeface="+mn-lt"/>
                        <a:ea typeface="+mn-ea"/>
                        <a:cs typeface="+mn-cs"/>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500" b="1" kern="1200" dirty="0" err="1" smtClean="0">
                          <a:solidFill>
                            <a:schemeClr val="dk1"/>
                          </a:solidFill>
                          <a:effectLst/>
                          <a:latin typeface="+mn-lt"/>
                          <a:ea typeface="+mn-ea"/>
                          <a:cs typeface="+mn-cs"/>
                        </a:rPr>
                        <a:t>Q-Frequency</a:t>
                      </a:r>
                      <a:r>
                        <a:rPr lang="it-IT" sz="1500" b="1" kern="1200" dirty="0" smtClean="0">
                          <a:solidFill>
                            <a:schemeClr val="dk1"/>
                          </a:solidFill>
                          <a:effectLst/>
                          <a:latin typeface="+mn-lt"/>
                          <a:ea typeface="+mn-ea"/>
                          <a:cs typeface="+mn-cs"/>
                        </a:rPr>
                        <a:t> Light</a:t>
                      </a:r>
                      <a:r>
                        <a:rPr lang="it-IT" sz="1500" dirty="0" smtClean="0">
                          <a:effectLst/>
                        </a:rPr>
                        <a:t> </a:t>
                      </a:r>
                      <a:endParaRPr lang="it-IT" sz="15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kern="1200" dirty="0" smtClean="0">
                          <a:solidFill>
                            <a:schemeClr val="dk1"/>
                          </a:solidFill>
                          <a:latin typeface="+mn-lt"/>
                          <a:ea typeface="+mn-ea"/>
                          <a:cs typeface="+mn-cs"/>
                        </a:rPr>
                        <a:t>Monopolare</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2400" dirty="0" smtClean="0"/>
                        <a:t>&gt;100% </a:t>
                      </a:r>
                    </a:p>
                    <a:p>
                      <a:r>
                        <a:rPr lang="it-IT" sz="1400" b="1" kern="1200" baseline="0" dirty="0" smtClean="0">
                          <a:solidFill>
                            <a:srgbClr val="FF0000"/>
                          </a:solidFill>
                          <a:latin typeface="+mn-lt"/>
                          <a:ea typeface="+mn-ea"/>
                          <a:cs typeface="+mn-cs"/>
                        </a:rPr>
                        <a:t>dosimetria </a:t>
                      </a:r>
                      <a:endParaRPr lang="it-IT" sz="1400" b="1" kern="1200" baseline="0" dirty="0">
                        <a:solidFill>
                          <a:srgbClr val="FF0000"/>
                        </a:solidFill>
                        <a:latin typeface="+mn-lt"/>
                        <a:ea typeface="+mn-ea"/>
                        <a:cs typeface="+mn-cs"/>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2700" dirty="0" smtClean="0"/>
                        <a:t>2 m </a:t>
                      </a:r>
                      <a:r>
                        <a:rPr lang="it-IT" sz="1400" dirty="0" smtClean="0"/>
                        <a:t>interdire</a:t>
                      </a:r>
                      <a:r>
                        <a:rPr lang="it-IT" sz="1400" baseline="0" dirty="0" smtClean="0"/>
                        <a:t> ingresso locale</a:t>
                      </a:r>
                      <a:endParaRPr lang="it-IT" sz="14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82980">
                <a:tc>
                  <a:txBody>
                    <a:bodyPr/>
                    <a:lstStyle/>
                    <a:p>
                      <a:r>
                        <a:rPr lang="it-IT" sz="1800" dirty="0" smtClean="0"/>
                        <a:t>8</a:t>
                      </a:r>
                      <a:endParaRPr lang="it-IT" sz="18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kern="1200" dirty="0" err="1" smtClean="0">
                          <a:solidFill>
                            <a:schemeClr val="dk1"/>
                          </a:solidFill>
                          <a:effectLst/>
                          <a:latin typeface="+mn-lt"/>
                          <a:ea typeface="+mn-ea"/>
                          <a:cs typeface="+mn-cs"/>
                        </a:rPr>
                        <a:t>Biotronic</a:t>
                      </a:r>
                      <a:r>
                        <a:rPr lang="en-US" sz="1500" b="1" kern="1200" dirty="0" smtClean="0">
                          <a:solidFill>
                            <a:schemeClr val="dk1"/>
                          </a:solidFill>
                          <a:effectLst/>
                          <a:latin typeface="+mn-lt"/>
                          <a:ea typeface="+mn-ea"/>
                          <a:cs typeface="+mn-cs"/>
                        </a:rPr>
                        <a:t> Advance Develops (SPAGNA)</a:t>
                      </a:r>
                    </a:p>
                    <a:p>
                      <a:pPr algn="ctr"/>
                      <a:r>
                        <a:rPr lang="fr-FR" sz="1500" b="1" kern="1200" dirty="0" smtClean="0">
                          <a:solidFill>
                            <a:schemeClr val="dk1"/>
                          </a:solidFill>
                          <a:effectLst/>
                          <a:latin typeface="+mn-lt"/>
                          <a:ea typeface="+mn-ea"/>
                          <a:cs typeface="+mn-cs"/>
                        </a:rPr>
                        <a:t>Germaine de </a:t>
                      </a:r>
                      <a:r>
                        <a:rPr lang="fr-FR" sz="1500" b="1" kern="1200" dirty="0" err="1" smtClean="0">
                          <a:solidFill>
                            <a:schemeClr val="dk1"/>
                          </a:solidFill>
                          <a:effectLst/>
                          <a:latin typeface="+mn-lt"/>
                          <a:ea typeface="+mn-ea"/>
                          <a:cs typeface="+mn-cs"/>
                        </a:rPr>
                        <a:t>Capuccini</a:t>
                      </a:r>
                      <a:r>
                        <a:rPr lang="fr-FR" sz="1500" kern="1200" dirty="0" smtClean="0">
                          <a:solidFill>
                            <a:schemeClr val="dk1"/>
                          </a:solidFill>
                          <a:effectLst/>
                          <a:latin typeface="+mn-lt"/>
                          <a:ea typeface="+mn-ea"/>
                          <a:cs typeface="+mn-cs"/>
                        </a:rPr>
                        <a:t> </a:t>
                      </a:r>
                      <a:endParaRPr lang="it-IT" sz="15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500" b="1" kern="1200" dirty="0" smtClean="0">
                          <a:solidFill>
                            <a:schemeClr val="dk1"/>
                          </a:solidFill>
                          <a:effectLst/>
                          <a:latin typeface="+mn-lt"/>
                          <a:ea typeface="+mn-ea"/>
                          <a:cs typeface="+mn-cs"/>
                        </a:rPr>
                        <a:t>DTI System Solution</a:t>
                      </a:r>
                      <a:r>
                        <a:rPr lang="it-IT" sz="1500" dirty="0" smtClean="0">
                          <a:effectLst/>
                        </a:rPr>
                        <a:t> </a:t>
                      </a:r>
                      <a:endParaRPr lang="it-IT" sz="15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2400" b="0" kern="1200" dirty="0" smtClean="0">
                          <a:solidFill>
                            <a:schemeClr val="dk1"/>
                          </a:solidFill>
                          <a:effectLst/>
                          <a:latin typeface="+mn-lt"/>
                          <a:ea typeface="+mn-ea"/>
                          <a:cs typeface="+mn-cs"/>
                        </a:rPr>
                        <a:t>M</a:t>
                      </a:r>
                      <a:r>
                        <a:rPr lang="it-IT" sz="2400" b="0" kern="1200" dirty="0" smtClean="0"/>
                        <a:t>onopolare</a:t>
                      </a:r>
                      <a:endParaRPr lang="it-IT" sz="2400" b="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400" dirty="0" smtClean="0"/>
                        <a:t>no</a:t>
                      </a:r>
                      <a:r>
                        <a:rPr lang="it-IT" sz="2400" baseline="0" dirty="0" smtClean="0"/>
                        <a:t> </a:t>
                      </a:r>
                      <a:endParaRPr lang="it-IT" sz="24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2400" dirty="0" smtClean="0"/>
                        <a:t>1,5 m </a:t>
                      </a:r>
                      <a:r>
                        <a:rPr lang="it-IT" sz="1400" dirty="0" smtClean="0"/>
                        <a:t>interdire</a:t>
                      </a:r>
                      <a:r>
                        <a:rPr lang="it-IT" sz="1400" baseline="0" dirty="0" smtClean="0"/>
                        <a:t> ingresso locale</a:t>
                      </a:r>
                      <a:endParaRPr lang="it-IT" sz="14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54380">
                <a:tc>
                  <a:txBody>
                    <a:bodyPr/>
                    <a:lstStyle/>
                    <a:p>
                      <a:r>
                        <a:rPr lang="it-IT" sz="1800" dirty="0" smtClean="0"/>
                        <a:t>9</a:t>
                      </a:r>
                      <a:endParaRPr lang="it-IT" sz="18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500" b="1" kern="1200" dirty="0" smtClean="0">
                          <a:solidFill>
                            <a:schemeClr val="dk1"/>
                          </a:solidFill>
                          <a:effectLst/>
                          <a:latin typeface="+mn-lt"/>
                          <a:ea typeface="+mn-ea"/>
                          <a:cs typeface="+mn-cs"/>
                        </a:rPr>
                        <a:t>GTS GROUP </a:t>
                      </a:r>
                    </a:p>
                    <a:p>
                      <a:pPr algn="ctr"/>
                      <a:r>
                        <a:rPr lang="en-GB" sz="1500" b="1" kern="1200" dirty="0" smtClean="0">
                          <a:solidFill>
                            <a:schemeClr val="dk1"/>
                          </a:solidFill>
                          <a:effectLst/>
                          <a:latin typeface="+mn-lt"/>
                          <a:ea typeface="+mn-ea"/>
                          <a:cs typeface="+mn-cs"/>
                        </a:rPr>
                        <a:t>Torre </a:t>
                      </a:r>
                      <a:r>
                        <a:rPr lang="en-GB" sz="1500" b="1" kern="1200" dirty="0" err="1" smtClean="0">
                          <a:solidFill>
                            <a:schemeClr val="dk1"/>
                          </a:solidFill>
                          <a:effectLst/>
                          <a:latin typeface="+mn-lt"/>
                          <a:ea typeface="+mn-ea"/>
                          <a:cs typeface="+mn-cs"/>
                        </a:rPr>
                        <a:t>Boldone</a:t>
                      </a:r>
                      <a:r>
                        <a:rPr lang="en-GB" sz="1500" b="1" kern="1200" baseline="0" dirty="0" smtClean="0">
                          <a:solidFill>
                            <a:schemeClr val="dk1"/>
                          </a:solidFill>
                          <a:effectLst/>
                          <a:latin typeface="+mn-lt"/>
                          <a:ea typeface="+mn-ea"/>
                          <a:cs typeface="+mn-cs"/>
                        </a:rPr>
                        <a:t> </a:t>
                      </a:r>
                      <a:r>
                        <a:rPr lang="en-GB" sz="1500" b="1" kern="1200" dirty="0" smtClean="0">
                          <a:solidFill>
                            <a:schemeClr val="dk1"/>
                          </a:solidFill>
                          <a:effectLst/>
                          <a:latin typeface="+mn-lt"/>
                          <a:ea typeface="+mn-ea"/>
                          <a:cs typeface="+mn-cs"/>
                        </a:rPr>
                        <a:t>BG</a:t>
                      </a:r>
                      <a:endParaRPr lang="it-IT" sz="15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500" b="1" kern="1200" dirty="0" err="1" smtClean="0">
                          <a:solidFill>
                            <a:schemeClr val="dk1"/>
                          </a:solidFill>
                          <a:effectLst/>
                          <a:latin typeface="+mn-lt"/>
                          <a:ea typeface="+mn-ea"/>
                          <a:cs typeface="+mn-cs"/>
                        </a:rPr>
                        <a:t>Becos</a:t>
                      </a:r>
                      <a:r>
                        <a:rPr lang="it-IT" sz="1500" b="1" kern="1200" dirty="0" smtClean="0">
                          <a:solidFill>
                            <a:schemeClr val="dk1"/>
                          </a:solidFill>
                          <a:effectLst/>
                          <a:latin typeface="+mn-lt"/>
                          <a:ea typeface="+mn-ea"/>
                          <a:cs typeface="+mn-cs"/>
                        </a:rPr>
                        <a:t> </a:t>
                      </a:r>
                      <a:r>
                        <a:rPr lang="it-IT" sz="1500" b="1" kern="1200" dirty="0" err="1" smtClean="0">
                          <a:solidFill>
                            <a:schemeClr val="dk1"/>
                          </a:solidFill>
                          <a:effectLst/>
                          <a:latin typeface="+mn-lt"/>
                          <a:ea typeface="+mn-ea"/>
                          <a:cs typeface="+mn-cs"/>
                        </a:rPr>
                        <a:t>Diater</a:t>
                      </a:r>
                      <a:r>
                        <a:rPr lang="it-IT" sz="1500" b="1" kern="1200" dirty="0" smtClean="0">
                          <a:solidFill>
                            <a:schemeClr val="dk1"/>
                          </a:solidFill>
                          <a:effectLst/>
                          <a:latin typeface="+mn-lt"/>
                          <a:ea typeface="+mn-ea"/>
                          <a:cs typeface="+mn-cs"/>
                        </a:rPr>
                        <a:t> System</a:t>
                      </a:r>
                      <a:r>
                        <a:rPr lang="it-IT" sz="1500" dirty="0" smtClean="0">
                          <a:effectLst/>
                        </a:rPr>
                        <a:t> </a:t>
                      </a:r>
                      <a:endParaRPr lang="it-IT" sz="15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2400" dirty="0" smtClean="0"/>
                        <a:t>Monopolare</a:t>
                      </a:r>
                      <a:endParaRPr lang="it-IT" sz="2400" dirty="0">
                        <a:solidFill>
                          <a:srgbClr val="FF0000"/>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400" dirty="0" smtClean="0"/>
                        <a:t>no</a:t>
                      </a:r>
                      <a:r>
                        <a:rPr lang="it-IT" sz="2400" baseline="0" dirty="0" smtClean="0"/>
                        <a:t> </a:t>
                      </a:r>
                      <a:endParaRPr lang="it-IT" sz="24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2400" dirty="0" smtClean="0"/>
                        <a:t>1 m </a:t>
                      </a:r>
                      <a:r>
                        <a:rPr lang="it-IT" sz="1400" dirty="0" smtClean="0"/>
                        <a:t>interdire</a:t>
                      </a:r>
                      <a:r>
                        <a:rPr lang="it-IT" sz="1400" baseline="0" dirty="0" smtClean="0"/>
                        <a:t> ingresso locale</a:t>
                      </a:r>
                      <a:endParaRPr lang="it-IT" sz="14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75592">
                <a:tc>
                  <a:txBody>
                    <a:bodyPr/>
                    <a:lstStyle/>
                    <a:p>
                      <a:r>
                        <a:rPr lang="it-IT" sz="1800" dirty="0" smtClean="0"/>
                        <a:t>10</a:t>
                      </a:r>
                      <a:endParaRPr lang="it-IT" sz="18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1800" b="1" kern="1200" dirty="0" err="1" smtClean="0">
                          <a:solidFill>
                            <a:schemeClr val="dk1"/>
                          </a:solidFill>
                          <a:effectLst/>
                          <a:latin typeface="+mn-lt"/>
                          <a:ea typeface="+mn-ea"/>
                          <a:cs typeface="+mn-cs"/>
                        </a:rPr>
                        <a:t>Atex</a:t>
                      </a:r>
                      <a:r>
                        <a:rPr lang="it-IT" sz="1800" b="1" kern="1200" dirty="0" smtClean="0">
                          <a:solidFill>
                            <a:schemeClr val="dk1"/>
                          </a:solidFill>
                          <a:effectLst/>
                          <a:latin typeface="+mn-lt"/>
                          <a:ea typeface="+mn-ea"/>
                          <a:cs typeface="+mn-cs"/>
                        </a:rPr>
                        <a:t> </a:t>
                      </a:r>
                      <a:r>
                        <a:rPr lang="it-IT" sz="1800" b="1" kern="1200" dirty="0" err="1" smtClean="0">
                          <a:solidFill>
                            <a:schemeClr val="dk1"/>
                          </a:solidFill>
                          <a:effectLst/>
                          <a:latin typeface="+mn-lt"/>
                          <a:ea typeface="+mn-ea"/>
                          <a:cs typeface="+mn-cs"/>
                        </a:rPr>
                        <a:t>Srl</a:t>
                      </a:r>
                      <a:r>
                        <a:rPr lang="it-IT" sz="1800" dirty="0" smtClean="0">
                          <a:effectLst/>
                        </a:rPr>
                        <a:t> </a:t>
                      </a:r>
                      <a:endParaRPr lang="it-IT" sz="18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kern="1200" dirty="0" smtClean="0">
                          <a:solidFill>
                            <a:schemeClr val="dk1"/>
                          </a:solidFill>
                          <a:effectLst/>
                          <a:latin typeface="+mn-lt"/>
                          <a:ea typeface="+mn-ea"/>
                          <a:cs typeface="+mn-cs"/>
                        </a:rPr>
                        <a:t>Bio Life Body RF Q02</a:t>
                      </a:r>
                      <a:r>
                        <a:rPr lang="it-IT" sz="1500" dirty="0" smtClean="0">
                          <a:effectLst/>
                        </a:rPr>
                        <a:t> </a:t>
                      </a:r>
                      <a:endParaRPr lang="it-IT" sz="15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2400" dirty="0" smtClean="0"/>
                        <a:t>Monopolare</a:t>
                      </a:r>
                      <a:endParaRPr lang="it-IT" sz="2400" dirty="0" smtClean="0">
                        <a:solidFill>
                          <a:srgbClr val="FF0000"/>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2400" dirty="0" smtClean="0"/>
                        <a:t>no</a:t>
                      </a:r>
                      <a:r>
                        <a:rPr lang="it-IT" sz="2400" baseline="0" dirty="0" smtClean="0"/>
                        <a:t> </a:t>
                      </a:r>
                      <a:endParaRPr lang="it-IT" sz="2400" dirty="0" smtClean="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2400" dirty="0" smtClean="0"/>
                        <a:t>1 m </a:t>
                      </a:r>
                      <a:r>
                        <a:rPr lang="it-IT" sz="1400" dirty="0" smtClean="0"/>
                        <a:t>interdire</a:t>
                      </a:r>
                      <a:r>
                        <a:rPr lang="it-IT" sz="1400" baseline="0" dirty="0" smtClean="0"/>
                        <a:t> ingresso locale</a:t>
                      </a:r>
                      <a:endParaRPr lang="it-IT" sz="14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55024519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3"/>
          <p:cNvSpPr/>
          <p:nvPr/>
        </p:nvSpPr>
        <p:spPr>
          <a:xfrm>
            <a:off x="260498" y="1104457"/>
            <a:ext cx="8644270" cy="43301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50" dirty="0" smtClean="0">
                <a:solidFill>
                  <a:srgbClr val="000090"/>
                </a:solidFill>
              </a:rPr>
              <a:t>i </a:t>
            </a:r>
            <a:r>
              <a:rPr lang="it-IT" sz="4050" dirty="0">
                <a:solidFill>
                  <a:srgbClr val="000090"/>
                </a:solidFill>
              </a:rPr>
              <a:t>lavoratori che operano con le macchine di trattamento a radiofrequenze devono considerarsi esposti a campi </a:t>
            </a:r>
            <a:r>
              <a:rPr lang="it-IT" sz="4050" dirty="0" smtClean="0">
                <a:solidFill>
                  <a:srgbClr val="000090"/>
                </a:solidFill>
              </a:rPr>
              <a:t>elettromagnetici..</a:t>
            </a:r>
            <a:endParaRPr lang="it-IT" sz="4050" dirty="0">
              <a:solidFill>
                <a:srgbClr val="000090"/>
              </a:solidFill>
            </a:endParaRPr>
          </a:p>
        </p:txBody>
      </p:sp>
    </p:spTree>
    <p:extLst>
      <p:ext uri="{BB962C8B-B14F-4D97-AF65-F5344CB8AC3E}">
        <p14:creationId xmlns:p14="http://schemas.microsoft.com/office/powerpoint/2010/main" val="38292623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piè di pagina 6"/>
          <p:cNvSpPr>
            <a:spLocks noGrp="1"/>
          </p:cNvSpPr>
          <p:nvPr>
            <p:ph type="ftr" sz="quarter" idx="10"/>
          </p:nvPr>
        </p:nvSpPr>
        <p:spPr/>
        <p:txBody>
          <a:bodyPr/>
          <a:lstStyle>
            <a:lvl1pPr eaLnBrk="0" hangingPunct="0">
              <a:defRPr sz="2400" b="1">
                <a:solidFill>
                  <a:srgbClr val="0066FF"/>
                </a:solidFill>
                <a:latin typeface="Tahoma" charset="0"/>
                <a:ea typeface="ＭＳ Ｐゴシック" charset="0"/>
                <a:cs typeface="Arial" charset="0"/>
              </a:defRPr>
            </a:lvl1pPr>
            <a:lvl2pPr marL="742950" indent="-285750" eaLnBrk="0" hangingPunct="0">
              <a:defRPr sz="2400" b="1">
                <a:solidFill>
                  <a:srgbClr val="0066FF"/>
                </a:solidFill>
                <a:latin typeface="Tahoma" charset="0"/>
                <a:ea typeface="Arial" charset="0"/>
                <a:cs typeface="Arial" charset="0"/>
              </a:defRPr>
            </a:lvl2pPr>
            <a:lvl3pPr marL="1143000" indent="-228600" eaLnBrk="0" hangingPunct="0">
              <a:defRPr sz="2400" b="1">
                <a:solidFill>
                  <a:srgbClr val="0066FF"/>
                </a:solidFill>
                <a:latin typeface="Tahoma" charset="0"/>
                <a:ea typeface="Arial" charset="0"/>
                <a:cs typeface="Arial" charset="0"/>
              </a:defRPr>
            </a:lvl3pPr>
            <a:lvl4pPr marL="1600200" indent="-228600" eaLnBrk="0" hangingPunct="0">
              <a:defRPr sz="2400" b="1">
                <a:solidFill>
                  <a:srgbClr val="0066FF"/>
                </a:solidFill>
                <a:latin typeface="Tahoma" charset="0"/>
                <a:ea typeface="Arial" charset="0"/>
                <a:cs typeface="Arial" charset="0"/>
              </a:defRPr>
            </a:lvl4pPr>
            <a:lvl5pPr marL="2057400" indent="-228600" eaLnBrk="0" hangingPunct="0">
              <a:defRPr sz="2400" b="1">
                <a:solidFill>
                  <a:srgbClr val="0066FF"/>
                </a:solidFill>
                <a:latin typeface="Tahoma" charset="0"/>
                <a:ea typeface="Arial" charset="0"/>
                <a:cs typeface="Arial" charset="0"/>
              </a:defRPr>
            </a:lvl5pPr>
            <a:lvl6pPr marL="2514600" indent="-228600" algn="ctr" eaLnBrk="0" fontAlgn="base" hangingPunct="0">
              <a:spcBef>
                <a:spcPct val="20000"/>
              </a:spcBef>
              <a:spcAft>
                <a:spcPct val="0"/>
              </a:spcAft>
              <a:buClr>
                <a:schemeClr val="hlink"/>
              </a:buClr>
              <a:buSzPct val="120000"/>
              <a:defRPr sz="2400" b="1">
                <a:solidFill>
                  <a:srgbClr val="0066FF"/>
                </a:solidFill>
                <a:latin typeface="Tahoma" charset="0"/>
                <a:ea typeface="Arial" charset="0"/>
                <a:cs typeface="Arial" charset="0"/>
              </a:defRPr>
            </a:lvl6pPr>
            <a:lvl7pPr marL="2971800" indent="-228600" algn="ctr" eaLnBrk="0" fontAlgn="base" hangingPunct="0">
              <a:spcBef>
                <a:spcPct val="20000"/>
              </a:spcBef>
              <a:spcAft>
                <a:spcPct val="0"/>
              </a:spcAft>
              <a:buClr>
                <a:schemeClr val="hlink"/>
              </a:buClr>
              <a:buSzPct val="120000"/>
              <a:defRPr sz="2400" b="1">
                <a:solidFill>
                  <a:srgbClr val="0066FF"/>
                </a:solidFill>
                <a:latin typeface="Tahoma" charset="0"/>
                <a:ea typeface="Arial" charset="0"/>
                <a:cs typeface="Arial" charset="0"/>
              </a:defRPr>
            </a:lvl7pPr>
            <a:lvl8pPr marL="3429000" indent="-228600" algn="ctr" eaLnBrk="0" fontAlgn="base" hangingPunct="0">
              <a:spcBef>
                <a:spcPct val="20000"/>
              </a:spcBef>
              <a:spcAft>
                <a:spcPct val="0"/>
              </a:spcAft>
              <a:buClr>
                <a:schemeClr val="hlink"/>
              </a:buClr>
              <a:buSzPct val="120000"/>
              <a:defRPr sz="2400" b="1">
                <a:solidFill>
                  <a:srgbClr val="0066FF"/>
                </a:solidFill>
                <a:latin typeface="Tahoma" charset="0"/>
                <a:ea typeface="Arial" charset="0"/>
                <a:cs typeface="Arial" charset="0"/>
              </a:defRPr>
            </a:lvl8pPr>
            <a:lvl9pPr marL="3886200" indent="-228600" algn="ctr" eaLnBrk="0" fontAlgn="base" hangingPunct="0">
              <a:spcBef>
                <a:spcPct val="20000"/>
              </a:spcBef>
              <a:spcAft>
                <a:spcPct val="0"/>
              </a:spcAft>
              <a:buClr>
                <a:schemeClr val="hlink"/>
              </a:buClr>
              <a:buSzPct val="120000"/>
              <a:defRPr sz="2400" b="1">
                <a:solidFill>
                  <a:srgbClr val="0066FF"/>
                </a:solidFill>
                <a:latin typeface="Tahoma" charset="0"/>
                <a:ea typeface="Arial" charset="0"/>
                <a:cs typeface="Arial" charset="0"/>
              </a:defRPr>
            </a:lvl9pPr>
          </a:lstStyle>
          <a:p>
            <a:pPr eaLnBrk="1" hangingPunct="1">
              <a:defRPr/>
            </a:pPr>
            <a:r>
              <a:rPr lang="it-IT" sz="1000" b="0" smtClean="0">
                <a:solidFill>
                  <a:schemeClr val="bg1"/>
                </a:solidFill>
                <a:latin typeface="Arial" charset="0"/>
              </a:rPr>
              <a:t>Iole Pinto									</a:t>
            </a:r>
            <a:fld id="{06FD365E-A155-2244-ACE3-E76FE72584B2}" type="slidenum">
              <a:rPr lang="it-IT" sz="1000" b="0" smtClean="0">
                <a:solidFill>
                  <a:schemeClr val="bg1"/>
                </a:solidFill>
                <a:latin typeface="Arial" charset="0"/>
              </a:rPr>
              <a:pPr eaLnBrk="1" hangingPunct="1">
                <a:defRPr/>
              </a:pPr>
              <a:t>56</a:t>
            </a:fld>
            <a:endParaRPr lang="it-IT" sz="1000" b="0" smtClean="0">
              <a:solidFill>
                <a:schemeClr val="bg1"/>
              </a:solidFill>
              <a:latin typeface="Arial" charset="0"/>
            </a:endParaRPr>
          </a:p>
        </p:txBody>
      </p:sp>
      <p:sp>
        <p:nvSpPr>
          <p:cNvPr id="932866" name="Rectangle 2"/>
          <p:cNvSpPr>
            <a:spLocks noGrp="1" noChangeArrowheads="1"/>
          </p:cNvSpPr>
          <p:nvPr>
            <p:ph type="title" sz="quarter"/>
          </p:nvPr>
        </p:nvSpPr>
        <p:spPr>
          <a:xfrm>
            <a:off x="586077" y="669304"/>
            <a:ext cx="8229600" cy="911225"/>
          </a:xfrm>
        </p:spPr>
        <p:txBody>
          <a:bodyPr>
            <a:normAutofit/>
          </a:bodyPr>
          <a:lstStyle/>
          <a:p>
            <a:pPr eaLnBrk="1" hangingPunct="1">
              <a:defRPr/>
            </a:pPr>
            <a:r>
              <a:rPr lang="it-IT" sz="2800" dirty="0" smtClean="0">
                <a:solidFill>
                  <a:srgbClr val="000066"/>
                </a:solidFill>
                <a:effectLst>
                  <a:outerShdw blurRad="38100" dist="38100" dir="2700000" algn="tl">
                    <a:srgbClr val="DDDDDD"/>
                  </a:outerShdw>
                </a:effectLst>
                <a:latin typeface="Tahoma" charset="0"/>
                <a:cs typeface="Arial" charset="0"/>
              </a:rPr>
              <a:t>CRITICITA’: ASSENZA DI VALUTAZIONE DEL RISCHIO E CONSEGUENTE ZONIZZAZIONE</a:t>
            </a:r>
            <a:endParaRPr lang="it-IT" sz="2800" dirty="0">
              <a:solidFill>
                <a:srgbClr val="FFFF00"/>
              </a:solidFill>
              <a:effectLst>
                <a:outerShdw blurRad="38100" dist="38100" dir="2700000" algn="tl">
                  <a:srgbClr val="DDDDDD"/>
                </a:outerShdw>
              </a:effectLst>
              <a:latin typeface="Tahoma" charset="0"/>
              <a:cs typeface="Arial" charset="0"/>
            </a:endParaRPr>
          </a:p>
        </p:txBody>
      </p:sp>
      <p:pic>
        <p:nvPicPr>
          <p:cNvPr id="73731"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11188" y="3306763"/>
            <a:ext cx="1233487" cy="1570037"/>
          </a:xfrm>
          <a:noFill/>
          <a:extLst>
            <a:ext uri="{909E8E84-426E-40dd-AFC4-6F175D3DCCD1}">
              <a14:hiddenFill xmlns:a14="http://schemas.microsoft.com/office/drawing/2010/main">
                <a:solidFill>
                  <a:srgbClr val="FFFFFF"/>
                </a:solidFill>
              </a14:hiddenFill>
            </a:ext>
          </a:extLst>
        </p:spPr>
      </p:pic>
      <p:pic>
        <p:nvPicPr>
          <p:cNvPr id="73732"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771775" y="3240088"/>
            <a:ext cx="1098550" cy="1673225"/>
          </a:xfrm>
          <a:noFill/>
          <a:extLst>
            <a:ext uri="{909E8E84-426E-40dd-AFC4-6F175D3DCCD1}">
              <a14:hiddenFill xmlns:a14="http://schemas.microsoft.com/office/drawing/2010/main">
                <a:solidFill>
                  <a:srgbClr val="FFFFFF"/>
                </a:solidFill>
              </a14:hiddenFill>
            </a:ext>
          </a:extLst>
        </p:spPr>
      </p:pic>
      <p:pic>
        <p:nvPicPr>
          <p:cNvPr id="73733"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164388" y="3895725"/>
            <a:ext cx="1425575" cy="1766888"/>
          </a:xfrm>
          <a:noFill/>
          <a:extLst>
            <a:ext uri="{909E8E84-426E-40dd-AFC4-6F175D3DCCD1}">
              <a14:hiddenFill xmlns:a14="http://schemas.microsoft.com/office/drawing/2010/main">
                <a:solidFill>
                  <a:srgbClr val="FFFFFF"/>
                </a:solidFill>
              </a14:hiddenFill>
            </a:ext>
          </a:extLst>
        </p:spPr>
      </p:pic>
      <p:pic>
        <p:nvPicPr>
          <p:cNvPr id="73734" name="Picture 6"/>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716588" y="4025900"/>
            <a:ext cx="1044575" cy="1636713"/>
          </a:xfrm>
          <a:noFill/>
          <a:extLst>
            <a:ext uri="{909E8E84-426E-40dd-AFC4-6F175D3DCCD1}">
              <a14:hiddenFill xmlns:a14="http://schemas.microsoft.com/office/drawing/2010/main">
                <a:solidFill>
                  <a:srgbClr val="FFFFFF"/>
                </a:solidFill>
              </a14:hiddenFill>
            </a:ext>
          </a:extLst>
        </p:spPr>
      </p:pic>
      <p:pic>
        <p:nvPicPr>
          <p:cNvPr id="737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850" y="2205038"/>
            <a:ext cx="1268413"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AutoShape 8"/>
          <p:cNvSpPr>
            <a:spLocks noChangeArrowheads="1"/>
          </p:cNvSpPr>
          <p:nvPr/>
        </p:nvSpPr>
        <p:spPr bwMode="auto">
          <a:xfrm>
            <a:off x="900113" y="1557338"/>
            <a:ext cx="2879725" cy="1366837"/>
          </a:xfrm>
          <a:prstGeom prst="wedgeEllipseCallout">
            <a:avLst>
              <a:gd name="adj1" fmla="val -2977"/>
              <a:gd name="adj2" fmla="val 103426"/>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buClrTx/>
              <a:buSzTx/>
            </a:pPr>
            <a:r>
              <a:rPr lang="it-IT">
                <a:solidFill>
                  <a:srgbClr val="000066"/>
                </a:solidFill>
                <a:latin typeface="Comic Sans MS" charset="0"/>
              </a:rPr>
              <a:t>Segnaletica</a:t>
            </a:r>
            <a:r>
              <a:rPr lang="it-IT">
                <a:solidFill>
                  <a:srgbClr val="FFFF00"/>
                </a:solidFill>
                <a:latin typeface="Comic Sans MS" charset="0"/>
              </a:rPr>
              <a:t> </a:t>
            </a:r>
            <a:r>
              <a:rPr lang="it-IT">
                <a:solidFill>
                  <a:srgbClr val="000066"/>
                </a:solidFill>
                <a:latin typeface="Comic Sans MS" charset="0"/>
              </a:rPr>
              <a:t>di pericolo</a:t>
            </a:r>
          </a:p>
        </p:txBody>
      </p:sp>
      <p:sp>
        <p:nvSpPr>
          <p:cNvPr id="73737" name="AutoShape 9"/>
          <p:cNvSpPr>
            <a:spLocks noChangeArrowheads="1"/>
          </p:cNvSpPr>
          <p:nvPr/>
        </p:nvSpPr>
        <p:spPr bwMode="auto">
          <a:xfrm>
            <a:off x="4284663" y="1773238"/>
            <a:ext cx="2879725" cy="1366837"/>
          </a:xfrm>
          <a:prstGeom prst="wedgeEllipseCallout">
            <a:avLst>
              <a:gd name="adj1" fmla="val 30046"/>
              <a:gd name="adj2" fmla="val 86935"/>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spcBef>
                <a:spcPct val="0"/>
              </a:spcBef>
              <a:buClrTx/>
              <a:buSzTx/>
            </a:pPr>
            <a:r>
              <a:rPr lang="it-IT">
                <a:solidFill>
                  <a:srgbClr val="000066"/>
                </a:solidFill>
                <a:latin typeface="Comic Sans MS" charset="0"/>
              </a:rPr>
              <a:t>Segnaletica di divieto</a:t>
            </a:r>
          </a:p>
        </p:txBody>
      </p:sp>
    </p:spTree>
    <p:extLst>
      <p:ext uri="{BB962C8B-B14F-4D97-AF65-F5344CB8AC3E}">
        <p14:creationId xmlns:p14="http://schemas.microsoft.com/office/powerpoint/2010/main" val="49390988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lvl1pPr eaLnBrk="0" hangingPunct="0">
              <a:defRPr sz="2400" b="1">
                <a:solidFill>
                  <a:srgbClr val="0066FF"/>
                </a:solidFill>
                <a:latin typeface="Tahoma" charset="0"/>
                <a:ea typeface="ＭＳ Ｐゴシック" charset="0"/>
                <a:cs typeface="Arial" charset="0"/>
              </a:defRPr>
            </a:lvl1pPr>
            <a:lvl2pPr marL="742950" indent="-285750" eaLnBrk="0" hangingPunct="0">
              <a:defRPr sz="2400" b="1">
                <a:solidFill>
                  <a:srgbClr val="0066FF"/>
                </a:solidFill>
                <a:latin typeface="Tahoma" charset="0"/>
                <a:ea typeface="Arial" charset="0"/>
                <a:cs typeface="Arial" charset="0"/>
              </a:defRPr>
            </a:lvl2pPr>
            <a:lvl3pPr marL="1143000" indent="-228600" eaLnBrk="0" hangingPunct="0">
              <a:defRPr sz="2400" b="1">
                <a:solidFill>
                  <a:srgbClr val="0066FF"/>
                </a:solidFill>
                <a:latin typeface="Tahoma" charset="0"/>
                <a:ea typeface="Arial" charset="0"/>
                <a:cs typeface="Arial" charset="0"/>
              </a:defRPr>
            </a:lvl3pPr>
            <a:lvl4pPr marL="1600200" indent="-228600" eaLnBrk="0" hangingPunct="0">
              <a:defRPr sz="2400" b="1">
                <a:solidFill>
                  <a:srgbClr val="0066FF"/>
                </a:solidFill>
                <a:latin typeface="Tahoma" charset="0"/>
                <a:ea typeface="Arial" charset="0"/>
                <a:cs typeface="Arial" charset="0"/>
              </a:defRPr>
            </a:lvl4pPr>
            <a:lvl5pPr marL="2057400" indent="-228600" eaLnBrk="0" hangingPunct="0">
              <a:defRPr sz="2400" b="1">
                <a:solidFill>
                  <a:srgbClr val="0066FF"/>
                </a:solidFill>
                <a:latin typeface="Tahoma" charset="0"/>
                <a:ea typeface="Arial" charset="0"/>
                <a:cs typeface="Arial" charset="0"/>
              </a:defRPr>
            </a:lvl5pPr>
            <a:lvl6pPr marL="2514600" indent="-228600" algn="ctr" eaLnBrk="0" fontAlgn="base" hangingPunct="0">
              <a:spcBef>
                <a:spcPct val="20000"/>
              </a:spcBef>
              <a:spcAft>
                <a:spcPct val="0"/>
              </a:spcAft>
              <a:buClr>
                <a:schemeClr val="hlink"/>
              </a:buClr>
              <a:buSzPct val="120000"/>
              <a:defRPr sz="2400" b="1">
                <a:solidFill>
                  <a:srgbClr val="0066FF"/>
                </a:solidFill>
                <a:latin typeface="Tahoma" charset="0"/>
                <a:ea typeface="Arial" charset="0"/>
                <a:cs typeface="Arial" charset="0"/>
              </a:defRPr>
            </a:lvl6pPr>
            <a:lvl7pPr marL="2971800" indent="-228600" algn="ctr" eaLnBrk="0" fontAlgn="base" hangingPunct="0">
              <a:spcBef>
                <a:spcPct val="20000"/>
              </a:spcBef>
              <a:spcAft>
                <a:spcPct val="0"/>
              </a:spcAft>
              <a:buClr>
                <a:schemeClr val="hlink"/>
              </a:buClr>
              <a:buSzPct val="120000"/>
              <a:defRPr sz="2400" b="1">
                <a:solidFill>
                  <a:srgbClr val="0066FF"/>
                </a:solidFill>
                <a:latin typeface="Tahoma" charset="0"/>
                <a:ea typeface="Arial" charset="0"/>
                <a:cs typeface="Arial" charset="0"/>
              </a:defRPr>
            </a:lvl7pPr>
            <a:lvl8pPr marL="3429000" indent="-228600" algn="ctr" eaLnBrk="0" fontAlgn="base" hangingPunct="0">
              <a:spcBef>
                <a:spcPct val="20000"/>
              </a:spcBef>
              <a:spcAft>
                <a:spcPct val="0"/>
              </a:spcAft>
              <a:buClr>
                <a:schemeClr val="hlink"/>
              </a:buClr>
              <a:buSzPct val="120000"/>
              <a:defRPr sz="2400" b="1">
                <a:solidFill>
                  <a:srgbClr val="0066FF"/>
                </a:solidFill>
                <a:latin typeface="Tahoma" charset="0"/>
                <a:ea typeface="Arial" charset="0"/>
                <a:cs typeface="Arial" charset="0"/>
              </a:defRPr>
            </a:lvl8pPr>
            <a:lvl9pPr marL="3886200" indent="-228600" algn="ctr" eaLnBrk="0" fontAlgn="base" hangingPunct="0">
              <a:spcBef>
                <a:spcPct val="20000"/>
              </a:spcBef>
              <a:spcAft>
                <a:spcPct val="0"/>
              </a:spcAft>
              <a:buClr>
                <a:schemeClr val="hlink"/>
              </a:buClr>
              <a:buSzPct val="120000"/>
              <a:defRPr sz="2400" b="1">
                <a:solidFill>
                  <a:srgbClr val="0066FF"/>
                </a:solidFill>
                <a:latin typeface="Tahoma" charset="0"/>
                <a:ea typeface="Arial" charset="0"/>
                <a:cs typeface="Arial" charset="0"/>
              </a:defRPr>
            </a:lvl9pPr>
          </a:lstStyle>
          <a:p>
            <a:pPr eaLnBrk="1" hangingPunct="1">
              <a:defRPr/>
            </a:pPr>
            <a:r>
              <a:rPr lang="it-IT" sz="1000" b="0" smtClean="0">
                <a:solidFill>
                  <a:schemeClr val="bg1"/>
                </a:solidFill>
                <a:latin typeface="Arial" charset="0"/>
              </a:rPr>
              <a:t>Iole Pinto									</a:t>
            </a:r>
            <a:fld id="{90E9D44F-B14C-7849-8BE8-CEA61E989485}" type="slidenum">
              <a:rPr lang="it-IT" sz="1000" b="0" smtClean="0">
                <a:solidFill>
                  <a:schemeClr val="bg1"/>
                </a:solidFill>
                <a:latin typeface="Arial" charset="0"/>
              </a:rPr>
              <a:pPr eaLnBrk="1" hangingPunct="1">
                <a:defRPr/>
              </a:pPr>
              <a:t>57</a:t>
            </a:fld>
            <a:endParaRPr lang="it-IT" sz="1000" b="0" smtClean="0">
              <a:solidFill>
                <a:schemeClr val="bg1"/>
              </a:solidFill>
              <a:latin typeface="Arial" charset="0"/>
            </a:endParaRPr>
          </a:p>
        </p:txBody>
      </p:sp>
      <p:sp>
        <p:nvSpPr>
          <p:cNvPr id="845826" name="Rectangle 2"/>
          <p:cNvSpPr>
            <a:spLocks noGrp="1" noChangeArrowheads="1"/>
          </p:cNvSpPr>
          <p:nvPr>
            <p:ph type="title"/>
          </p:nvPr>
        </p:nvSpPr>
        <p:spPr/>
        <p:txBody>
          <a:bodyPr>
            <a:normAutofit/>
          </a:bodyPr>
          <a:lstStyle/>
          <a:p>
            <a:pPr algn="ctr" eaLnBrk="1" hangingPunct="1">
              <a:defRPr/>
            </a:pPr>
            <a:r>
              <a:rPr lang="it-IT" sz="4000" dirty="0" smtClean="0">
                <a:solidFill>
                  <a:srgbClr val="FF0000"/>
                </a:solidFill>
                <a:ea typeface="+mj-ea"/>
              </a:rPr>
              <a:t>CRITICITA’</a:t>
            </a:r>
          </a:p>
        </p:txBody>
      </p:sp>
      <p:sp>
        <p:nvSpPr>
          <p:cNvPr id="845827" name="Rectangle 3"/>
          <p:cNvSpPr>
            <a:spLocks noGrp="1" noChangeArrowheads="1"/>
          </p:cNvSpPr>
          <p:nvPr>
            <p:ph type="body" idx="1"/>
          </p:nvPr>
        </p:nvSpPr>
        <p:spPr>
          <a:xfrm>
            <a:off x="468313" y="1700213"/>
            <a:ext cx="8229600" cy="4525962"/>
          </a:xfrm>
        </p:spPr>
        <p:txBody>
          <a:bodyPr/>
          <a:lstStyle/>
          <a:p>
            <a:pPr eaLnBrk="1" hangingPunct="1">
              <a:buClr>
                <a:srgbClr val="FF0000"/>
              </a:buClr>
              <a:buFont typeface="Wingdings" charset="0"/>
              <a:buChar char="ü"/>
              <a:defRPr/>
            </a:pPr>
            <a:r>
              <a:rPr lang="it-IT" dirty="0" smtClean="0">
                <a:solidFill>
                  <a:srgbClr val="000066"/>
                </a:solidFill>
                <a:effectLst>
                  <a:outerShdw blurRad="38100" dist="38100" dir="2700000" algn="tl">
                    <a:srgbClr val="DDDDDD"/>
                  </a:outerShdw>
                </a:effectLst>
                <a:latin typeface="Tahoma" charset="0"/>
                <a:cs typeface="Arial" charset="0"/>
              </a:rPr>
              <a:t>ASSENZA DI CONSAPEVOLEZZA DELLA NECESSITA’ DI Controllo </a:t>
            </a:r>
            <a:r>
              <a:rPr lang="it-IT" dirty="0">
                <a:solidFill>
                  <a:srgbClr val="000066"/>
                </a:solidFill>
                <a:effectLst>
                  <a:outerShdw blurRad="38100" dist="38100" dir="2700000" algn="tl">
                    <a:srgbClr val="DDDDDD"/>
                  </a:outerShdw>
                </a:effectLst>
                <a:latin typeface="Tahoma" charset="0"/>
                <a:cs typeface="Arial" charset="0"/>
              </a:rPr>
              <a:t>accessi  per soggetti con controindicazioni (es. pacemaker etc.</a:t>
            </a:r>
            <a:r>
              <a:rPr lang="it-IT" dirty="0" smtClean="0">
                <a:solidFill>
                  <a:srgbClr val="000066"/>
                </a:solidFill>
                <a:effectLst>
                  <a:outerShdw blurRad="38100" dist="38100" dir="2700000" algn="tl">
                    <a:srgbClr val="DDDDDD"/>
                  </a:outerShdw>
                </a:effectLst>
                <a:latin typeface="Tahoma" charset="0"/>
                <a:cs typeface="Arial" charset="0"/>
              </a:rPr>
              <a:t>) E CONTROINDICAZIONI ALL’ESPOSIZIONE</a:t>
            </a:r>
          </a:p>
          <a:p>
            <a:pPr eaLnBrk="1" hangingPunct="1">
              <a:buClr>
                <a:srgbClr val="FF0000"/>
              </a:buClr>
              <a:buFont typeface="Wingdings" charset="0"/>
              <a:buChar char="ü"/>
              <a:defRPr/>
            </a:pPr>
            <a:endParaRPr lang="it-IT" dirty="0">
              <a:solidFill>
                <a:srgbClr val="000066"/>
              </a:solidFill>
              <a:effectLst>
                <a:outerShdw blurRad="38100" dist="38100" dir="2700000" algn="tl">
                  <a:srgbClr val="DDDDDD"/>
                </a:outerShdw>
              </a:effectLst>
              <a:latin typeface="Tahoma" charset="0"/>
              <a:cs typeface="Arial" charset="0"/>
            </a:endParaRPr>
          </a:p>
          <a:p>
            <a:pPr eaLnBrk="1" hangingPunct="1">
              <a:buClr>
                <a:srgbClr val="FF0000"/>
              </a:buClr>
              <a:buFont typeface="Wingdings" charset="0"/>
              <a:buChar char="ü"/>
              <a:defRPr/>
            </a:pPr>
            <a:r>
              <a:rPr lang="it-IT" dirty="0" smtClean="0">
                <a:solidFill>
                  <a:srgbClr val="000066"/>
                </a:solidFill>
                <a:effectLst>
                  <a:outerShdw blurRad="38100" dist="38100" dir="2700000" algn="tl">
                    <a:srgbClr val="DDDDDD"/>
                  </a:outerShdw>
                </a:effectLst>
                <a:latin typeface="Tahoma" charset="0"/>
                <a:cs typeface="Arial" charset="0"/>
              </a:rPr>
              <a:t>CARENZA DI INFORMAZIONI SUL RISCHIO CEM NEI MANUALI DI ISTRUZIONI</a:t>
            </a:r>
          </a:p>
          <a:p>
            <a:pPr eaLnBrk="1" hangingPunct="1">
              <a:buClr>
                <a:srgbClr val="FF0000"/>
              </a:buClr>
              <a:buFont typeface="Wingdings" charset="0"/>
              <a:buChar char="ü"/>
              <a:defRPr/>
            </a:pPr>
            <a:endParaRPr lang="it-IT" dirty="0">
              <a:solidFill>
                <a:srgbClr val="000066"/>
              </a:solidFill>
              <a:effectLst>
                <a:outerShdw blurRad="38100" dist="38100" dir="2700000" algn="tl">
                  <a:srgbClr val="DDDDDD"/>
                </a:outerShdw>
              </a:effectLst>
              <a:latin typeface="Tahoma" charset="0"/>
              <a:cs typeface="Arial" charset="0"/>
            </a:endParaRPr>
          </a:p>
          <a:p>
            <a:pPr eaLnBrk="1" hangingPunct="1">
              <a:buClr>
                <a:srgbClr val="FF0000"/>
              </a:buClr>
              <a:buFont typeface="Wingdings" charset="0"/>
              <a:buChar char="ü"/>
              <a:defRPr/>
            </a:pPr>
            <a:r>
              <a:rPr lang="it-IT" dirty="0" smtClean="0">
                <a:solidFill>
                  <a:srgbClr val="000066"/>
                </a:solidFill>
                <a:effectLst>
                  <a:outerShdw blurRad="38100" dist="38100" dir="2700000" algn="tl">
                    <a:srgbClr val="DDDDDD"/>
                  </a:outerShdw>
                </a:effectLst>
                <a:latin typeface="Tahoma" charset="0"/>
                <a:cs typeface="Arial" charset="0"/>
              </a:rPr>
              <a:t>CARENZE NELLA FORMAZIONE DELLE OPERATRICI E DEGLI OPERATORI </a:t>
            </a:r>
          </a:p>
          <a:p>
            <a:pPr eaLnBrk="1" hangingPunct="1">
              <a:buClr>
                <a:srgbClr val="FF0000"/>
              </a:buClr>
              <a:buFont typeface="Wingdings" charset="0"/>
              <a:buChar char="ü"/>
              <a:defRPr/>
            </a:pPr>
            <a:endParaRPr lang="it-IT" dirty="0">
              <a:solidFill>
                <a:srgbClr val="000066"/>
              </a:solidFill>
              <a:effectLst>
                <a:outerShdw blurRad="38100" dist="38100" dir="2700000" algn="tl">
                  <a:srgbClr val="DDDDDD"/>
                </a:outerShdw>
              </a:effectLst>
              <a:latin typeface="Tahoma" charset="0"/>
              <a:cs typeface="Arial" charset="0"/>
            </a:endParaRPr>
          </a:p>
          <a:p>
            <a:pPr eaLnBrk="1" hangingPunct="1">
              <a:buClr>
                <a:srgbClr val="FF0000"/>
              </a:buClr>
              <a:buFont typeface="Wingdings" charset="0"/>
              <a:buChar char="ü"/>
              <a:defRPr/>
            </a:pPr>
            <a:r>
              <a:rPr lang="it-IT" dirty="0" smtClean="0">
                <a:solidFill>
                  <a:srgbClr val="000066"/>
                </a:solidFill>
                <a:effectLst>
                  <a:outerShdw blurRad="38100" dist="38100" dir="2700000" algn="tl">
                    <a:srgbClr val="DDDDDD"/>
                  </a:outerShdw>
                </a:effectLst>
                <a:latin typeface="Tahoma" charset="0"/>
                <a:cs typeface="Arial" charset="0"/>
              </a:rPr>
              <a:t>INFORMAZIONI AL CLIENTE</a:t>
            </a:r>
            <a:endParaRPr lang="it-IT" dirty="0">
              <a:solidFill>
                <a:srgbClr val="000066"/>
              </a:solidFill>
              <a:effectLst>
                <a:outerShdw blurRad="38100" dist="38100" dir="2700000" algn="tl">
                  <a:srgbClr val="DDDDDD"/>
                </a:outerShdw>
              </a:effectLst>
              <a:latin typeface="Tahoma" charset="0"/>
              <a:cs typeface="Arial" charset="0"/>
            </a:endParaRPr>
          </a:p>
        </p:txBody>
      </p:sp>
    </p:spTree>
    <p:extLst>
      <p:ext uri="{BB962C8B-B14F-4D97-AF65-F5344CB8AC3E}">
        <p14:creationId xmlns:p14="http://schemas.microsoft.com/office/powerpoint/2010/main" val="328913017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288" y="188913"/>
            <a:ext cx="8748712" cy="911225"/>
          </a:xfrm>
        </p:spPr>
        <p:txBody>
          <a:bodyPr/>
          <a:lstStyle/>
          <a:p>
            <a:pPr algn="ctr">
              <a:defRPr/>
            </a:pPr>
            <a:r>
              <a:rPr lang="it-IT" sz="1800" dirty="0" smtClean="0">
                <a:solidFill>
                  <a:srgbClr val="FF0000"/>
                </a:solidFill>
                <a:effectLst/>
              </a:rPr>
              <a:t>SCHEDA INFORMATIVA: CONTROINDICAZIONI</a:t>
            </a:r>
            <a:endParaRPr lang="it-IT" sz="1800" dirty="0"/>
          </a:p>
        </p:txBody>
      </p:sp>
      <p:sp>
        <p:nvSpPr>
          <p:cNvPr id="3" name="Segnaposto contenuto 2"/>
          <p:cNvSpPr>
            <a:spLocks noGrp="1"/>
          </p:cNvSpPr>
          <p:nvPr>
            <p:ph idx="1"/>
          </p:nvPr>
        </p:nvSpPr>
        <p:spPr>
          <a:xfrm>
            <a:off x="114166" y="1035210"/>
            <a:ext cx="9029834" cy="5686266"/>
          </a:xfrm>
        </p:spPr>
        <p:txBody>
          <a:bodyPr>
            <a:normAutofit fontScale="25000" lnSpcReduction="20000"/>
          </a:bodyPr>
          <a:lstStyle/>
          <a:p>
            <a:pPr marL="0" indent="0">
              <a:buNone/>
            </a:pPr>
            <a:endParaRPr lang="it-IT" sz="5500" dirty="0"/>
          </a:p>
          <a:p>
            <a:pPr lvl="0"/>
            <a:r>
              <a:rPr lang="it-IT" sz="6400" dirty="0">
                <a:solidFill>
                  <a:srgbClr val="000090"/>
                </a:solidFill>
              </a:rPr>
              <a:t>Gravidanza o allattamento</a:t>
            </a:r>
          </a:p>
          <a:p>
            <a:pPr lvl="0"/>
            <a:r>
              <a:rPr lang="it-IT" sz="6400" dirty="0">
                <a:solidFill>
                  <a:srgbClr val="000090"/>
                </a:solidFill>
              </a:rPr>
              <a:t>Minori di 18 anni</a:t>
            </a:r>
          </a:p>
          <a:p>
            <a:pPr lvl="0"/>
            <a:r>
              <a:rPr lang="it-IT" sz="6400" dirty="0">
                <a:solidFill>
                  <a:srgbClr val="000090"/>
                </a:solidFill>
              </a:rPr>
              <a:t>Disturbi cardiaci</a:t>
            </a:r>
          </a:p>
          <a:p>
            <a:pPr lvl="0"/>
            <a:r>
              <a:rPr lang="it-IT" sz="6400" dirty="0">
                <a:solidFill>
                  <a:srgbClr val="000090"/>
                </a:solidFill>
              </a:rPr>
              <a:t>Dispositivi impiantabili attivi (es. stimolatore cardiaco, neuro stimolatori, elettrodi, defibrillatore interno, altri)</a:t>
            </a:r>
          </a:p>
          <a:p>
            <a:pPr lvl="0"/>
            <a:r>
              <a:rPr lang="it-IT" sz="6400" dirty="0">
                <a:solidFill>
                  <a:srgbClr val="000090"/>
                </a:solidFill>
              </a:rPr>
              <a:t>Impianti non rimuovibili </a:t>
            </a:r>
          </a:p>
          <a:p>
            <a:pPr lvl="0"/>
            <a:r>
              <a:rPr lang="it-IT" sz="6400" dirty="0">
                <a:solidFill>
                  <a:srgbClr val="000090"/>
                </a:solidFill>
              </a:rPr>
              <a:t>Disturbi del sistema cardio-circolatorio (es. ipotensione, ipertensione, varici, tromboflebiti, fragilità capillare, teleangectasie)</a:t>
            </a:r>
          </a:p>
          <a:p>
            <a:pPr lvl="0"/>
            <a:r>
              <a:rPr lang="it-IT" sz="6400" dirty="0" smtClean="0">
                <a:solidFill>
                  <a:srgbClr val="000090"/>
                </a:solidFill>
              </a:rPr>
              <a:t>Tumori</a:t>
            </a:r>
            <a:endParaRPr lang="it-IT" sz="6400" dirty="0">
              <a:solidFill>
                <a:srgbClr val="000090"/>
              </a:solidFill>
            </a:endParaRPr>
          </a:p>
          <a:p>
            <a:pPr lvl="0"/>
            <a:r>
              <a:rPr lang="it-IT" sz="6400" dirty="0" smtClean="0">
                <a:solidFill>
                  <a:srgbClr val="000090"/>
                </a:solidFill>
              </a:rPr>
              <a:t>Diatesi </a:t>
            </a:r>
            <a:r>
              <a:rPr lang="it-IT" sz="6400" dirty="0">
                <a:solidFill>
                  <a:srgbClr val="000090"/>
                </a:solidFill>
              </a:rPr>
              <a:t>tromboembolica / Alterazioni della </a:t>
            </a:r>
            <a:r>
              <a:rPr lang="it-IT" sz="6400" dirty="0" smtClean="0">
                <a:solidFill>
                  <a:srgbClr val="000090"/>
                </a:solidFill>
              </a:rPr>
              <a:t>coagulazione/EMORRAGIE</a:t>
            </a:r>
            <a:endParaRPr lang="it-IT" sz="6400" dirty="0">
              <a:solidFill>
                <a:srgbClr val="000090"/>
              </a:solidFill>
            </a:endParaRPr>
          </a:p>
          <a:p>
            <a:pPr lvl="0"/>
            <a:r>
              <a:rPr lang="it-IT" sz="6400" dirty="0">
                <a:solidFill>
                  <a:srgbClr val="000090"/>
                </a:solidFill>
              </a:rPr>
              <a:t>Ischemia tessutale</a:t>
            </a:r>
          </a:p>
          <a:p>
            <a:pPr lvl="0"/>
            <a:r>
              <a:rPr lang="it-IT" sz="6400" dirty="0">
                <a:solidFill>
                  <a:srgbClr val="000090"/>
                </a:solidFill>
              </a:rPr>
              <a:t>Infezioni locali/sistemiche</a:t>
            </a:r>
          </a:p>
          <a:p>
            <a:pPr lvl="0"/>
            <a:r>
              <a:rPr lang="it-IT" sz="6400" dirty="0">
                <a:solidFill>
                  <a:srgbClr val="000090"/>
                </a:solidFill>
              </a:rPr>
              <a:t>Febbre</a:t>
            </a:r>
          </a:p>
          <a:p>
            <a:pPr lvl="0"/>
            <a:r>
              <a:rPr lang="it-IT" sz="6400" dirty="0">
                <a:solidFill>
                  <a:srgbClr val="000090"/>
                </a:solidFill>
              </a:rPr>
              <a:t>Patologie dermatologiche attive  </a:t>
            </a:r>
          </a:p>
          <a:p>
            <a:pPr lvl="0"/>
            <a:r>
              <a:rPr lang="it-IT" sz="6400" dirty="0">
                <a:solidFill>
                  <a:srgbClr val="000090"/>
                </a:solidFill>
              </a:rPr>
              <a:t>Presenza di ferite psoriasi eczemi, infiammazioni o pelle abbronzata eccessivamente/recentemente nella zona da trattare</a:t>
            </a:r>
          </a:p>
          <a:p>
            <a:pPr lvl="0"/>
            <a:r>
              <a:rPr lang="it-IT" sz="6400" dirty="0">
                <a:solidFill>
                  <a:srgbClr val="000090"/>
                </a:solidFill>
              </a:rPr>
              <a:t>Lesioni/traumi da meno di 48 ore</a:t>
            </a:r>
          </a:p>
          <a:p>
            <a:pPr lvl="0"/>
            <a:r>
              <a:rPr lang="it-IT" sz="6400" dirty="0">
                <a:solidFill>
                  <a:srgbClr val="000090"/>
                </a:solidFill>
              </a:rPr>
              <a:t>Soggetti non in grado di percepire e segnalare l’aumento di temperatura nei tessuti da trattare /soggetti con alterazioni della termoregolazione</a:t>
            </a:r>
          </a:p>
          <a:p>
            <a:pPr lvl="0"/>
            <a:r>
              <a:rPr lang="it-IT" sz="6400" dirty="0">
                <a:solidFill>
                  <a:srgbClr val="000090"/>
                </a:solidFill>
              </a:rPr>
              <a:t>Cartilagini in accrescimento nel tessuto da trattare</a:t>
            </a:r>
          </a:p>
          <a:p>
            <a:pPr lvl="0"/>
            <a:r>
              <a:rPr lang="it-IT" sz="6400" dirty="0">
                <a:solidFill>
                  <a:srgbClr val="000090"/>
                </a:solidFill>
              </a:rPr>
              <a:t>Terapie radianti in corso</a:t>
            </a:r>
          </a:p>
          <a:p>
            <a:pPr lvl="0"/>
            <a:r>
              <a:rPr lang="it-IT" sz="6400" dirty="0">
                <a:solidFill>
                  <a:srgbClr val="000090"/>
                </a:solidFill>
              </a:rPr>
              <a:t>Utilizzo recente di prodotti a base alcolica </a:t>
            </a:r>
            <a:r>
              <a:rPr lang="it-IT" sz="6400" dirty="0" smtClean="0">
                <a:solidFill>
                  <a:srgbClr val="000090"/>
                </a:solidFill>
              </a:rPr>
              <a:t>o </a:t>
            </a:r>
            <a:r>
              <a:rPr lang="it-IT" sz="6400" dirty="0">
                <a:solidFill>
                  <a:srgbClr val="000090"/>
                </a:solidFill>
              </a:rPr>
              <a:t>a base di retinolo e acido glicolico sulla cute da trattare</a:t>
            </a:r>
          </a:p>
          <a:p>
            <a:endParaRPr lang="it-IT" sz="5500" dirty="0"/>
          </a:p>
          <a:p>
            <a:r>
              <a:rPr lang="it-IT" sz="2400" b="1" dirty="0"/>
              <a:t> </a:t>
            </a:r>
            <a:endParaRPr lang="it-IT" sz="2400" dirty="0"/>
          </a:p>
          <a:p>
            <a:r>
              <a:rPr lang="it-IT" sz="2400" dirty="0"/>
              <a:t>CONSENSO AD EFFETTUARE IL TRATTAMENTO</a:t>
            </a:r>
          </a:p>
        </p:txBody>
      </p:sp>
      <p:sp>
        <p:nvSpPr>
          <p:cNvPr id="4" name="Segnaposto piè di pagina 3"/>
          <p:cNvSpPr>
            <a:spLocks noGrp="1"/>
          </p:cNvSpPr>
          <p:nvPr>
            <p:ph type="ftr" sz="quarter" idx="10"/>
          </p:nvPr>
        </p:nvSpPr>
        <p:spPr/>
        <p:txBody>
          <a:bodyPr/>
          <a:lstStyle/>
          <a:p>
            <a:pPr>
              <a:defRPr/>
            </a:pPr>
            <a:r>
              <a:rPr lang="it-IT" smtClean="0"/>
              <a:t>Iole Pinto									</a:t>
            </a:r>
            <a:fld id="{F847AF03-1D28-5547-8953-01E897E1F920}" type="slidenum">
              <a:rPr lang="it-IT" smtClean="0"/>
              <a:pPr>
                <a:defRPr/>
              </a:pPr>
              <a:t>58</a:t>
            </a:fld>
            <a:endParaRPr lang="it-IT"/>
          </a:p>
        </p:txBody>
      </p:sp>
    </p:spTree>
    <p:extLst>
      <p:ext uri="{BB962C8B-B14F-4D97-AF65-F5344CB8AC3E}">
        <p14:creationId xmlns:p14="http://schemas.microsoft.com/office/powerpoint/2010/main" val="241462882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288" y="188913"/>
            <a:ext cx="8748712" cy="911225"/>
          </a:xfrm>
        </p:spPr>
        <p:txBody>
          <a:bodyPr/>
          <a:lstStyle/>
          <a:p>
            <a:pPr algn="ctr">
              <a:defRPr/>
            </a:pPr>
            <a:r>
              <a:rPr lang="it-IT" sz="1800" dirty="0" smtClean="0">
                <a:solidFill>
                  <a:srgbClr val="FF0000"/>
                </a:solidFill>
                <a:effectLst/>
              </a:rPr>
              <a:t>SCHEDA </a:t>
            </a:r>
            <a:r>
              <a:rPr lang="it-IT" sz="1800" dirty="0" smtClean="0">
                <a:solidFill>
                  <a:srgbClr val="FF0000"/>
                </a:solidFill>
              </a:rPr>
              <a:t>INFORMATIVA</a:t>
            </a:r>
            <a:r>
              <a:rPr lang="it-IT" sz="1800" dirty="0" smtClean="0">
                <a:solidFill>
                  <a:srgbClr val="FF0000"/>
                </a:solidFill>
                <a:effectLst/>
              </a:rPr>
              <a:t>: PRECAUZIONI</a:t>
            </a:r>
            <a:endParaRPr lang="it-IT" sz="1800" dirty="0"/>
          </a:p>
        </p:txBody>
      </p:sp>
      <p:sp>
        <p:nvSpPr>
          <p:cNvPr id="3" name="Segnaposto contenuto 2"/>
          <p:cNvSpPr>
            <a:spLocks noGrp="1"/>
          </p:cNvSpPr>
          <p:nvPr>
            <p:ph idx="1"/>
          </p:nvPr>
        </p:nvSpPr>
        <p:spPr>
          <a:xfrm>
            <a:off x="114166" y="1035210"/>
            <a:ext cx="9029834" cy="5686266"/>
          </a:xfrm>
        </p:spPr>
        <p:txBody>
          <a:bodyPr>
            <a:normAutofit fontScale="55000" lnSpcReduction="20000"/>
          </a:bodyPr>
          <a:lstStyle/>
          <a:p>
            <a:pPr lvl="0"/>
            <a:r>
              <a:rPr lang="it-IT" sz="2400" dirty="0" smtClean="0"/>
              <a:t>Non </a:t>
            </a:r>
            <a:r>
              <a:rPr lang="it-IT" sz="2400" dirty="0"/>
              <a:t>applicare attraverso i vestiti</a:t>
            </a:r>
            <a:endParaRPr lang="it-IT" sz="2400" dirty="0">
              <a:latin typeface="Wingdings"/>
            </a:endParaRPr>
          </a:p>
          <a:p>
            <a:pPr lvl="0"/>
            <a:r>
              <a:rPr lang="it-IT" sz="2400" dirty="0"/>
              <a:t>Si raccomanda l’idonea sanificazione di tutte le parti che vengono a contatto con il soggetto da trattare </a:t>
            </a:r>
            <a:endParaRPr lang="it-IT" sz="2400" dirty="0">
              <a:latin typeface="Wingdings"/>
            </a:endParaRPr>
          </a:p>
          <a:p>
            <a:pPr lvl="0"/>
            <a:r>
              <a:rPr lang="it-IT" sz="2400" dirty="0"/>
              <a:t>Rimuovere/allontanare i dispositivi attivi rimuovibili (es. protesi acustiche, cellulari, palmari, ecc.)</a:t>
            </a:r>
            <a:endParaRPr lang="it-IT" sz="2400" dirty="0">
              <a:latin typeface="Wingdings"/>
            </a:endParaRPr>
          </a:p>
          <a:p>
            <a:pPr lvl="0"/>
            <a:r>
              <a:rPr lang="it-IT" sz="2400" dirty="0"/>
              <a:t>Rimuovere gli oggetti conduttivi rimuovibili (gioielli, piercing, protesi)</a:t>
            </a:r>
            <a:endParaRPr lang="it-IT" sz="2400" dirty="0">
              <a:latin typeface="Wingdings"/>
            </a:endParaRPr>
          </a:p>
          <a:p>
            <a:pPr lvl="0"/>
            <a:r>
              <a:rPr lang="it-IT" sz="2400" dirty="0"/>
              <a:t>Non utilizzare prodotti a base alcolica per pulire la cute prima del trattamento</a:t>
            </a:r>
            <a:endParaRPr lang="it-IT" sz="2400" dirty="0">
              <a:latin typeface="Wingdings"/>
            </a:endParaRPr>
          </a:p>
          <a:p>
            <a:pPr lvl="0"/>
            <a:r>
              <a:rPr lang="it-IT" sz="2400" dirty="0"/>
              <a:t>Non applicare a capo, addome, gonadi e organi sessuali, occhi, orecchi</a:t>
            </a:r>
            <a:endParaRPr lang="it-IT" sz="2400" dirty="0">
              <a:latin typeface="Wingdings"/>
            </a:endParaRPr>
          </a:p>
          <a:p>
            <a:pPr lvl="0"/>
            <a:r>
              <a:rPr lang="it-IT" sz="2400" dirty="0"/>
              <a:t>Evitare percorsi di corrente non sicuri (cervello, occhi, orecchio, gonadi, cuore, organi interni) come indicato sul manuale</a:t>
            </a:r>
            <a:endParaRPr lang="it-IT" sz="2400" dirty="0">
              <a:latin typeface="Wingdings"/>
            </a:endParaRPr>
          </a:p>
          <a:p>
            <a:pPr lvl="0"/>
            <a:r>
              <a:rPr lang="it-IT" sz="2400" dirty="0"/>
              <a:t>Durante il trattamento il soggetto non deve entrare in contatto con parti conduttive poste a terra, come strutture metalliche di letti, mobili, tavole, sedie  </a:t>
            </a:r>
            <a:endParaRPr lang="it-IT" sz="2400" dirty="0">
              <a:latin typeface="Wingdings"/>
            </a:endParaRPr>
          </a:p>
          <a:p>
            <a:pPr lvl="0"/>
            <a:r>
              <a:rPr lang="it-IT" sz="2400" dirty="0"/>
              <a:t>I cavi degli applicatori devono essere disposti in modo da limitare i contatti con il soggetto trattato, con oggetti conduttivi, o con oggetti che assorbono energia</a:t>
            </a:r>
            <a:endParaRPr lang="it-IT" sz="2400" dirty="0">
              <a:latin typeface="Wingdings"/>
            </a:endParaRPr>
          </a:p>
          <a:p>
            <a:pPr lvl="0"/>
            <a:r>
              <a:rPr lang="it-IT" sz="2400" dirty="0"/>
              <a:t>L’applicatore deve essere mantenuto sempre in movimento per evitare il surriscaldamento delle parti trattate; sempre per tale motivo deve essere utilizzato l’apposito gel conduttore</a:t>
            </a:r>
            <a:endParaRPr lang="it-IT" sz="2400" dirty="0">
              <a:latin typeface="Wingdings"/>
            </a:endParaRPr>
          </a:p>
          <a:p>
            <a:pPr lvl="0"/>
            <a:r>
              <a:rPr lang="it-IT" sz="2400" dirty="0"/>
              <a:t>Controllare sempre l’integrità degli applicatori e dei cavi prima del trattamento</a:t>
            </a:r>
            <a:endParaRPr lang="it-IT" sz="2400" dirty="0">
              <a:latin typeface="Wingdings"/>
            </a:endParaRPr>
          </a:p>
          <a:p>
            <a:pPr lvl="0"/>
            <a:r>
              <a:rPr lang="it-IT" sz="2400" dirty="0"/>
              <a:t>Evitare il contatto della parte conduttrice degli elettrodi con oggetti conduttivi</a:t>
            </a:r>
            <a:endParaRPr lang="it-IT" sz="2400" dirty="0">
              <a:latin typeface="Wingdings"/>
            </a:endParaRPr>
          </a:p>
          <a:p>
            <a:pPr lvl="0"/>
            <a:r>
              <a:rPr lang="it-IT" sz="2400" dirty="0"/>
              <a:t>Chiedere al soggetto da trattare di comunicare qualsiasi sensazione fastidiosa avvertita durante il trattamento e ridurre immediatamente la potenza se il soggetto lamenta calore eccessivo</a:t>
            </a:r>
            <a:endParaRPr lang="it-IT" sz="2400" dirty="0">
              <a:latin typeface="Wingdings"/>
            </a:endParaRPr>
          </a:p>
          <a:p>
            <a:pPr lvl="0"/>
            <a:r>
              <a:rPr lang="it-IT" sz="2400" dirty="0"/>
              <a:t>In caso di insorgenza di malesseri, sospendere il trattamento e prestare i primi soccorsi</a:t>
            </a:r>
            <a:endParaRPr lang="it-IT" sz="2400" dirty="0">
              <a:latin typeface="Wingdings"/>
            </a:endParaRPr>
          </a:p>
          <a:p>
            <a:pPr lvl="0"/>
            <a:r>
              <a:rPr lang="it-IT" sz="2400" dirty="0"/>
              <a:t>L’operatore deve essere addestrato al primo soccorso (inclusi la respirazione artificiale ed il massaggio cardiaco) e deve poter disporre di personale di supporto per la richiesta di intervento sanitario esterno</a:t>
            </a:r>
            <a:endParaRPr lang="it-IT" sz="2400" dirty="0">
              <a:latin typeface="Wingdings"/>
            </a:endParaRPr>
          </a:p>
          <a:p>
            <a:pPr lvl="0"/>
            <a:r>
              <a:rPr lang="it-IT" sz="2400" dirty="0"/>
              <a:t>Iniziare il trattamento al minimo della potenza dell’apparecchio ed aumentare lentamente fino a che il soggetto avverte tepore; quindi diminuire leggermente la potenza ed eseguire il trattamento a tale livello</a:t>
            </a:r>
            <a:endParaRPr lang="it-IT" sz="2400" dirty="0">
              <a:latin typeface="Wingdings"/>
            </a:endParaRPr>
          </a:p>
          <a:p>
            <a:pPr lvl="0"/>
            <a:r>
              <a:rPr lang="it-IT" sz="2400" dirty="0"/>
              <a:t>Per evitare ustioni, fare in modo che gli elettrodi realizzino un contatto esteso per tutta la loro superficie, premendo con una certa pressione</a:t>
            </a:r>
            <a:endParaRPr lang="it-IT" sz="2400" dirty="0">
              <a:latin typeface="Wingdings"/>
            </a:endParaRPr>
          </a:p>
          <a:p>
            <a:pPr lvl="0"/>
            <a:r>
              <a:rPr lang="it-IT" sz="2400" dirty="0"/>
              <a:t>Non lasciare mai solo il soggetto in trattamento</a:t>
            </a:r>
            <a:endParaRPr lang="it-IT" sz="2400" dirty="0">
              <a:latin typeface="Wingdings"/>
            </a:endParaRPr>
          </a:p>
          <a:p>
            <a:pPr lvl="0"/>
            <a:r>
              <a:rPr lang="it-IT" sz="2400" dirty="0"/>
              <a:t>Trattamenti prolungati, applicazioni nella regione cervicale o paravertebrale possono causare transitorie alterazioni della </a:t>
            </a:r>
            <a:r>
              <a:rPr lang="it-IT" sz="2400" dirty="0" err="1" smtClean="0"/>
              <a:t>pression</a:t>
            </a:r>
            <a:endParaRPr lang="it-IT" sz="2400" dirty="0">
              <a:latin typeface="Wingdings"/>
            </a:endParaRPr>
          </a:p>
        </p:txBody>
      </p:sp>
      <p:sp>
        <p:nvSpPr>
          <p:cNvPr id="4" name="Segnaposto piè di pagina 3"/>
          <p:cNvSpPr>
            <a:spLocks noGrp="1"/>
          </p:cNvSpPr>
          <p:nvPr>
            <p:ph type="ftr" sz="quarter" idx="10"/>
          </p:nvPr>
        </p:nvSpPr>
        <p:spPr/>
        <p:txBody>
          <a:bodyPr/>
          <a:lstStyle/>
          <a:p>
            <a:pPr>
              <a:defRPr/>
            </a:pPr>
            <a:r>
              <a:rPr lang="it-IT" dirty="0" smtClean="0"/>
              <a:t>Iole Pinto									</a:t>
            </a:r>
            <a:fld id="{F847AF03-1D28-5547-8953-01E897E1F920}" type="slidenum">
              <a:rPr lang="it-IT" smtClean="0"/>
              <a:pPr>
                <a:defRPr/>
              </a:pPr>
              <a:t>59</a:t>
            </a:fld>
            <a:endParaRPr lang="it-IT" dirty="0"/>
          </a:p>
        </p:txBody>
      </p:sp>
    </p:spTree>
    <p:extLst>
      <p:ext uri="{BB962C8B-B14F-4D97-AF65-F5344CB8AC3E}">
        <p14:creationId xmlns:p14="http://schemas.microsoft.com/office/powerpoint/2010/main" val="31593519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lvl1pPr eaLnBrk="0" hangingPunct="0">
              <a:defRPr sz="2400" b="1">
                <a:solidFill>
                  <a:srgbClr val="0066FF"/>
                </a:solidFill>
                <a:latin typeface="Tahoma" charset="0"/>
                <a:ea typeface="ＭＳ Ｐゴシック" charset="0"/>
                <a:cs typeface="Arial" charset="0"/>
              </a:defRPr>
            </a:lvl1pPr>
            <a:lvl2pPr marL="742950" indent="-285750" eaLnBrk="0" hangingPunct="0">
              <a:defRPr sz="2400" b="1">
                <a:solidFill>
                  <a:srgbClr val="0066FF"/>
                </a:solidFill>
                <a:latin typeface="Tahoma" charset="0"/>
                <a:ea typeface="Arial" charset="0"/>
                <a:cs typeface="Arial" charset="0"/>
              </a:defRPr>
            </a:lvl2pPr>
            <a:lvl3pPr marL="1143000" indent="-228600" eaLnBrk="0" hangingPunct="0">
              <a:defRPr sz="2400" b="1">
                <a:solidFill>
                  <a:srgbClr val="0066FF"/>
                </a:solidFill>
                <a:latin typeface="Tahoma" charset="0"/>
                <a:ea typeface="Arial" charset="0"/>
                <a:cs typeface="Arial" charset="0"/>
              </a:defRPr>
            </a:lvl3pPr>
            <a:lvl4pPr marL="1600200" indent="-228600" eaLnBrk="0" hangingPunct="0">
              <a:defRPr sz="2400" b="1">
                <a:solidFill>
                  <a:srgbClr val="0066FF"/>
                </a:solidFill>
                <a:latin typeface="Tahoma" charset="0"/>
                <a:ea typeface="Arial" charset="0"/>
                <a:cs typeface="Arial" charset="0"/>
              </a:defRPr>
            </a:lvl4pPr>
            <a:lvl5pPr marL="2057400" indent="-228600" eaLnBrk="0" hangingPunct="0">
              <a:defRPr sz="2400" b="1">
                <a:solidFill>
                  <a:srgbClr val="0066FF"/>
                </a:solidFill>
                <a:latin typeface="Tahoma" charset="0"/>
                <a:ea typeface="Arial" charset="0"/>
                <a:cs typeface="Arial" charset="0"/>
              </a:defRPr>
            </a:lvl5pPr>
            <a:lvl6pPr marL="2514600" indent="-228600" algn="ctr" eaLnBrk="0" fontAlgn="base" hangingPunct="0">
              <a:spcBef>
                <a:spcPct val="20000"/>
              </a:spcBef>
              <a:spcAft>
                <a:spcPct val="0"/>
              </a:spcAft>
              <a:buClr>
                <a:schemeClr val="hlink"/>
              </a:buClr>
              <a:buSzPct val="120000"/>
              <a:defRPr sz="2400" b="1">
                <a:solidFill>
                  <a:srgbClr val="0066FF"/>
                </a:solidFill>
                <a:latin typeface="Tahoma" charset="0"/>
                <a:ea typeface="Arial" charset="0"/>
                <a:cs typeface="Arial" charset="0"/>
              </a:defRPr>
            </a:lvl6pPr>
            <a:lvl7pPr marL="2971800" indent="-228600" algn="ctr" eaLnBrk="0" fontAlgn="base" hangingPunct="0">
              <a:spcBef>
                <a:spcPct val="20000"/>
              </a:spcBef>
              <a:spcAft>
                <a:spcPct val="0"/>
              </a:spcAft>
              <a:buClr>
                <a:schemeClr val="hlink"/>
              </a:buClr>
              <a:buSzPct val="120000"/>
              <a:defRPr sz="2400" b="1">
                <a:solidFill>
                  <a:srgbClr val="0066FF"/>
                </a:solidFill>
                <a:latin typeface="Tahoma" charset="0"/>
                <a:ea typeface="Arial" charset="0"/>
                <a:cs typeface="Arial" charset="0"/>
              </a:defRPr>
            </a:lvl7pPr>
            <a:lvl8pPr marL="3429000" indent="-228600" algn="ctr" eaLnBrk="0" fontAlgn="base" hangingPunct="0">
              <a:spcBef>
                <a:spcPct val="20000"/>
              </a:spcBef>
              <a:spcAft>
                <a:spcPct val="0"/>
              </a:spcAft>
              <a:buClr>
                <a:schemeClr val="hlink"/>
              </a:buClr>
              <a:buSzPct val="120000"/>
              <a:defRPr sz="2400" b="1">
                <a:solidFill>
                  <a:srgbClr val="0066FF"/>
                </a:solidFill>
                <a:latin typeface="Tahoma" charset="0"/>
                <a:ea typeface="Arial" charset="0"/>
                <a:cs typeface="Arial" charset="0"/>
              </a:defRPr>
            </a:lvl8pPr>
            <a:lvl9pPr marL="3886200" indent="-228600" algn="ctr" eaLnBrk="0" fontAlgn="base" hangingPunct="0">
              <a:spcBef>
                <a:spcPct val="20000"/>
              </a:spcBef>
              <a:spcAft>
                <a:spcPct val="0"/>
              </a:spcAft>
              <a:buClr>
                <a:schemeClr val="hlink"/>
              </a:buClr>
              <a:buSzPct val="120000"/>
              <a:defRPr sz="2400" b="1">
                <a:solidFill>
                  <a:srgbClr val="0066FF"/>
                </a:solidFill>
                <a:latin typeface="Tahoma" charset="0"/>
                <a:ea typeface="Arial" charset="0"/>
                <a:cs typeface="Arial" charset="0"/>
              </a:defRPr>
            </a:lvl9pPr>
          </a:lstStyle>
          <a:p>
            <a:pPr eaLnBrk="1" hangingPunct="1">
              <a:defRPr/>
            </a:pPr>
            <a:r>
              <a:rPr lang="it-IT" sz="1000" b="0" smtClean="0">
                <a:solidFill>
                  <a:schemeClr val="bg1"/>
                </a:solidFill>
                <a:latin typeface="Arial" charset="0"/>
              </a:rPr>
              <a:t>Iole Pinto									</a:t>
            </a:r>
            <a:fld id="{4C93C79E-9F9B-CD46-8A81-B0F114BEC8B6}" type="slidenum">
              <a:rPr lang="it-IT" sz="1000" b="0" smtClean="0">
                <a:solidFill>
                  <a:schemeClr val="bg1"/>
                </a:solidFill>
                <a:latin typeface="Arial" charset="0"/>
              </a:rPr>
              <a:pPr eaLnBrk="1" hangingPunct="1">
                <a:defRPr/>
              </a:pPr>
              <a:t>6</a:t>
            </a:fld>
            <a:endParaRPr lang="it-IT" sz="1000" b="0" smtClean="0">
              <a:solidFill>
                <a:schemeClr val="bg1"/>
              </a:solidFill>
              <a:latin typeface="Arial" charset="0"/>
            </a:endParaRPr>
          </a:p>
        </p:txBody>
      </p:sp>
      <p:sp>
        <p:nvSpPr>
          <p:cNvPr id="904194" name="Rectangle 2"/>
          <p:cNvSpPr>
            <a:spLocks noGrp="1" noChangeArrowheads="1"/>
          </p:cNvSpPr>
          <p:nvPr>
            <p:ph type="title"/>
          </p:nvPr>
        </p:nvSpPr>
        <p:spPr>
          <a:xfrm>
            <a:off x="468313" y="620713"/>
            <a:ext cx="8229600" cy="911225"/>
          </a:xfrm>
        </p:spPr>
        <p:txBody>
          <a:bodyPr>
            <a:normAutofit fontScale="90000"/>
          </a:bodyPr>
          <a:lstStyle/>
          <a:p>
            <a:pPr algn="ctr">
              <a:defRPr/>
            </a:pPr>
            <a:r>
              <a:rPr lang="it-IT" sz="2400" b="1" dirty="0">
                <a:solidFill>
                  <a:srgbClr val="FF0000"/>
                </a:solidFill>
                <a:effectLst>
                  <a:outerShdw blurRad="38100" dist="38100" dir="2700000" algn="tl">
                    <a:srgbClr val="DDDDDD"/>
                  </a:outerShdw>
                </a:effectLst>
                <a:latin typeface="Tahoma" charset="0"/>
                <a:cs typeface="Arial" charset="0"/>
              </a:rPr>
              <a:t>REGIONE TOSCANA: </a:t>
            </a:r>
            <a:r>
              <a:rPr lang="it-IT" sz="2400" b="1" dirty="0" smtClean="0">
                <a:solidFill>
                  <a:srgbClr val="FF0000"/>
                </a:solidFill>
                <a:effectLst>
                  <a:outerShdw blurRad="38100" dist="38100" dir="2700000" algn="tl">
                    <a:srgbClr val="DDDDDD"/>
                  </a:outerShdw>
                </a:effectLst>
                <a:latin typeface="Tahoma" charset="0"/>
                <a:cs typeface="Arial" charset="0"/>
              </a:rPr>
              <a:t>INDICAZIONI OPERATIVE PER IL </a:t>
            </a:r>
            <a:r>
              <a:rPr lang="it-IT" sz="2400" b="1" dirty="0">
                <a:solidFill>
                  <a:srgbClr val="FF0000"/>
                </a:solidFill>
                <a:effectLst>
                  <a:outerShdw blurRad="38100" dist="38100" dir="2700000" algn="tl">
                    <a:srgbClr val="DDDDDD"/>
                  </a:outerShdw>
                </a:effectLst>
                <a:latin typeface="Tahoma" charset="0"/>
                <a:cs typeface="Arial" charset="0"/>
              </a:rPr>
              <a:t>CONTROLLO DELLE APPARECCHIATURE AD USO ESTETICO</a:t>
            </a:r>
          </a:p>
        </p:txBody>
      </p:sp>
      <p:sp>
        <p:nvSpPr>
          <p:cNvPr id="904195" name="Rectangle 3"/>
          <p:cNvSpPr>
            <a:spLocks noGrp="1" noChangeArrowheads="1"/>
          </p:cNvSpPr>
          <p:nvPr>
            <p:ph type="body" idx="1"/>
          </p:nvPr>
        </p:nvSpPr>
        <p:spPr>
          <a:xfrm>
            <a:off x="395288" y="1628775"/>
            <a:ext cx="8302625" cy="4895850"/>
          </a:xfrm>
        </p:spPr>
        <p:txBody>
          <a:bodyPr>
            <a:normAutofit/>
          </a:bodyPr>
          <a:lstStyle/>
          <a:p>
            <a:pPr eaLnBrk="1" hangingPunct="1">
              <a:lnSpc>
                <a:spcPct val="90000"/>
              </a:lnSpc>
              <a:buClr>
                <a:srgbClr val="FF0000"/>
              </a:buClr>
              <a:buFont typeface="Wingdings" charset="0"/>
              <a:buChar char="ü"/>
              <a:defRPr/>
            </a:pPr>
            <a:endParaRPr lang="it-IT" dirty="0">
              <a:solidFill>
                <a:srgbClr val="000066"/>
              </a:solidFill>
              <a:effectLst>
                <a:outerShdw blurRad="38100" dist="38100" dir="2700000" algn="tl">
                  <a:srgbClr val="DDDDDD"/>
                </a:outerShdw>
              </a:effectLst>
              <a:latin typeface="Tahoma" charset="0"/>
              <a:cs typeface="Arial" charset="0"/>
            </a:endParaRPr>
          </a:p>
          <a:p>
            <a:pPr eaLnBrk="1" hangingPunct="1">
              <a:lnSpc>
                <a:spcPct val="90000"/>
              </a:lnSpc>
              <a:buClr>
                <a:srgbClr val="FF0000"/>
              </a:buClr>
              <a:buFont typeface="Wingdings" charset="0"/>
              <a:buChar char="ü"/>
              <a:defRPr/>
            </a:pPr>
            <a:r>
              <a:rPr lang="it-IT" dirty="0" smtClean="0">
                <a:solidFill>
                  <a:srgbClr val="000066"/>
                </a:solidFill>
                <a:effectLst>
                  <a:outerShdw blurRad="38100" dist="38100" dir="2700000" algn="tl">
                    <a:srgbClr val="DDDDDD"/>
                  </a:outerShdw>
                </a:effectLst>
                <a:latin typeface="Tahoma" charset="0"/>
                <a:cs typeface="Arial" charset="0"/>
              </a:rPr>
              <a:t>LISTE DI CONTROLLO PER LA VERIFICA DEI MACCHINARI E DELLE CONDIZIONI DI CORRETTO UTILIZZO</a:t>
            </a:r>
          </a:p>
          <a:p>
            <a:pPr eaLnBrk="1" hangingPunct="1">
              <a:lnSpc>
                <a:spcPct val="90000"/>
              </a:lnSpc>
              <a:buClr>
                <a:srgbClr val="FF0000"/>
              </a:buClr>
              <a:buFont typeface="Wingdings" charset="0"/>
              <a:buChar char="ü"/>
              <a:defRPr/>
            </a:pPr>
            <a:endParaRPr lang="it-IT" dirty="0">
              <a:solidFill>
                <a:srgbClr val="000066"/>
              </a:solidFill>
              <a:effectLst>
                <a:outerShdw blurRad="38100" dist="38100" dir="2700000" algn="tl">
                  <a:srgbClr val="DDDDDD"/>
                </a:outerShdw>
              </a:effectLst>
              <a:latin typeface="Tahoma" charset="0"/>
              <a:cs typeface="Arial" charset="0"/>
            </a:endParaRPr>
          </a:p>
          <a:p>
            <a:pPr eaLnBrk="1" hangingPunct="1">
              <a:lnSpc>
                <a:spcPct val="90000"/>
              </a:lnSpc>
              <a:buClr>
                <a:srgbClr val="FF0000"/>
              </a:buClr>
              <a:buFont typeface="Wingdings" charset="0"/>
              <a:buChar char="ü"/>
              <a:defRPr/>
            </a:pPr>
            <a:r>
              <a:rPr lang="it-IT" dirty="0" smtClean="0">
                <a:solidFill>
                  <a:srgbClr val="000066"/>
                </a:solidFill>
                <a:effectLst>
                  <a:outerShdw blurRad="38100" dist="38100" dir="2700000" algn="tl">
                    <a:srgbClr val="DDDDDD"/>
                  </a:outerShdw>
                </a:effectLst>
                <a:latin typeface="Tahoma" charset="0"/>
                <a:cs typeface="Arial" charset="0"/>
              </a:rPr>
              <a:t>CONTENUTI PER UNA CORRETTA  INFORMATIVA AL CLIENTE</a:t>
            </a:r>
          </a:p>
          <a:p>
            <a:pPr eaLnBrk="1" hangingPunct="1">
              <a:lnSpc>
                <a:spcPct val="90000"/>
              </a:lnSpc>
              <a:buClr>
                <a:srgbClr val="FF0000"/>
              </a:buClr>
              <a:buFont typeface="Wingdings" charset="0"/>
              <a:buChar char="ü"/>
              <a:defRPr/>
            </a:pPr>
            <a:endParaRPr lang="it-IT" dirty="0" smtClean="0">
              <a:solidFill>
                <a:srgbClr val="000066"/>
              </a:solidFill>
              <a:effectLst>
                <a:outerShdw blurRad="38100" dist="38100" dir="2700000" algn="tl">
                  <a:srgbClr val="DDDDDD"/>
                </a:outerShdw>
              </a:effectLst>
              <a:latin typeface="Tahoma" charset="0"/>
              <a:cs typeface="Arial" charset="0"/>
            </a:endParaRPr>
          </a:p>
          <a:p>
            <a:pPr eaLnBrk="1" hangingPunct="1">
              <a:lnSpc>
                <a:spcPct val="90000"/>
              </a:lnSpc>
              <a:buClr>
                <a:srgbClr val="FF0000"/>
              </a:buClr>
              <a:buFont typeface="Wingdings" charset="0"/>
              <a:buChar char="ü"/>
              <a:defRPr/>
            </a:pPr>
            <a:r>
              <a:rPr lang="it-IT" dirty="0" smtClean="0">
                <a:solidFill>
                  <a:srgbClr val="000066"/>
                </a:solidFill>
                <a:effectLst>
                  <a:outerShdw blurRad="38100" dist="38100" dir="2700000" algn="tl">
                    <a:srgbClr val="DDDDDD"/>
                  </a:outerShdw>
                </a:effectLst>
                <a:latin typeface="Tahoma" charset="0"/>
                <a:cs typeface="Arial" charset="0"/>
              </a:rPr>
              <a:t>METODICHE DI SEGNALAZIONE APPARATI NON CONFORMI AL MINISTERO SALUTE/MINISTERO ATTIVITA’ PRODUTTIVE</a:t>
            </a:r>
          </a:p>
          <a:p>
            <a:pPr eaLnBrk="1" hangingPunct="1">
              <a:lnSpc>
                <a:spcPct val="90000"/>
              </a:lnSpc>
              <a:buClr>
                <a:srgbClr val="FF0000"/>
              </a:buClr>
              <a:buFont typeface="Wingdings" charset="0"/>
              <a:buChar char="ü"/>
              <a:defRPr/>
            </a:pPr>
            <a:endParaRPr lang="it-IT" dirty="0">
              <a:solidFill>
                <a:srgbClr val="000066"/>
              </a:solidFill>
              <a:effectLst>
                <a:outerShdw blurRad="38100" dist="38100" dir="2700000" algn="tl">
                  <a:srgbClr val="DDDDDD"/>
                </a:outerShdw>
              </a:effectLst>
              <a:latin typeface="Tahoma" charset="0"/>
              <a:cs typeface="Arial" charset="0"/>
            </a:endParaRPr>
          </a:p>
          <a:p>
            <a:pPr eaLnBrk="1" hangingPunct="1">
              <a:lnSpc>
                <a:spcPct val="90000"/>
              </a:lnSpc>
              <a:buClr>
                <a:srgbClr val="FF0000"/>
              </a:buClr>
              <a:buFont typeface="Wingdings" charset="0"/>
              <a:buChar char="ü"/>
              <a:defRPr/>
            </a:pPr>
            <a:r>
              <a:rPr lang="it-IT" dirty="0" smtClean="0">
                <a:solidFill>
                  <a:srgbClr val="000066"/>
                </a:solidFill>
                <a:effectLst>
                  <a:outerShdw blurRad="38100" dist="38100" dir="2700000" algn="tl">
                    <a:srgbClr val="DDDDDD"/>
                  </a:outerShdw>
                </a:effectLst>
                <a:latin typeface="Tahoma" charset="0"/>
                <a:cs typeface="Arial" charset="0"/>
              </a:rPr>
              <a:t>RAPPORTO DI VERIFICA DELLE EMISSIONI DELLE LAMPADE UV E CRITERI DI VALUTAZIONE DEGLI APPARATI UV  NON CONFORMI</a:t>
            </a:r>
          </a:p>
          <a:p>
            <a:pPr eaLnBrk="1" hangingPunct="1">
              <a:lnSpc>
                <a:spcPct val="90000"/>
              </a:lnSpc>
              <a:buClr>
                <a:srgbClr val="FF0000"/>
              </a:buClr>
              <a:buFont typeface="Wingdings" charset="0"/>
              <a:buChar char="ü"/>
              <a:defRPr/>
            </a:pPr>
            <a:endParaRPr lang="it-IT" dirty="0">
              <a:solidFill>
                <a:srgbClr val="000066"/>
              </a:solidFill>
              <a:effectLst>
                <a:outerShdw blurRad="38100" dist="38100" dir="2700000" algn="tl">
                  <a:srgbClr val="DDDDDD"/>
                </a:outerShdw>
              </a:effectLst>
              <a:latin typeface="Tahoma" charset="0"/>
              <a:cs typeface="Arial" charset="0"/>
            </a:endParaRPr>
          </a:p>
          <a:p>
            <a:pPr eaLnBrk="1" hangingPunct="1">
              <a:lnSpc>
                <a:spcPct val="90000"/>
              </a:lnSpc>
              <a:buClr>
                <a:srgbClr val="FF0000"/>
              </a:buClr>
              <a:buFont typeface="Wingdings" charset="0"/>
              <a:buChar char="ü"/>
              <a:defRPr/>
            </a:pPr>
            <a:endParaRPr lang="it-IT" dirty="0" smtClean="0">
              <a:solidFill>
                <a:srgbClr val="000066"/>
              </a:solidFill>
              <a:effectLst>
                <a:outerShdw blurRad="38100" dist="38100" dir="2700000" algn="tl">
                  <a:srgbClr val="DDDDDD"/>
                </a:outerShdw>
              </a:effectLst>
              <a:latin typeface="Tahoma" charset="0"/>
              <a:cs typeface="Arial" charset="0"/>
            </a:endParaRPr>
          </a:p>
          <a:p>
            <a:pPr eaLnBrk="1" hangingPunct="1">
              <a:lnSpc>
                <a:spcPct val="90000"/>
              </a:lnSpc>
              <a:buClr>
                <a:srgbClr val="FF0000"/>
              </a:buClr>
              <a:buFont typeface="Wingdings" charset="0"/>
              <a:buChar char="ü"/>
              <a:defRPr/>
            </a:pPr>
            <a:endParaRPr lang="it-IT" dirty="0">
              <a:solidFill>
                <a:srgbClr val="000066"/>
              </a:solidFill>
              <a:effectLst>
                <a:outerShdw blurRad="38100" dist="38100" dir="2700000" algn="tl">
                  <a:srgbClr val="DDDDDD"/>
                </a:outerShdw>
              </a:effectLst>
              <a:latin typeface="Tahoma" charset="0"/>
              <a:cs typeface="Arial" charset="0"/>
            </a:endParaRPr>
          </a:p>
          <a:p>
            <a:pPr eaLnBrk="1" hangingPunct="1">
              <a:lnSpc>
                <a:spcPct val="90000"/>
              </a:lnSpc>
              <a:buClr>
                <a:srgbClr val="FF0000"/>
              </a:buClr>
              <a:buFont typeface="Wingdings" charset="0"/>
              <a:buChar char="ü"/>
              <a:defRPr/>
            </a:pPr>
            <a:endParaRPr lang="it-IT" dirty="0">
              <a:solidFill>
                <a:srgbClr val="000066"/>
              </a:solidFill>
              <a:effectLst>
                <a:outerShdw blurRad="38100" dist="38100" dir="2700000" algn="tl">
                  <a:srgbClr val="DDDDDD"/>
                </a:outerShdw>
              </a:effectLst>
              <a:latin typeface="Tahoma" charset="0"/>
              <a:cs typeface="Arial" charset="0"/>
            </a:endParaRPr>
          </a:p>
          <a:p>
            <a:pPr eaLnBrk="1" hangingPunct="1">
              <a:lnSpc>
                <a:spcPct val="90000"/>
              </a:lnSpc>
              <a:buClr>
                <a:srgbClr val="FF0000"/>
              </a:buClr>
              <a:buFont typeface="Wingdings" charset="0"/>
              <a:buChar char="ü"/>
              <a:defRPr/>
            </a:pPr>
            <a:endParaRPr lang="it-IT" dirty="0">
              <a:solidFill>
                <a:srgbClr val="000066"/>
              </a:solidFill>
              <a:effectLst>
                <a:outerShdw blurRad="38100" dist="38100" dir="2700000" algn="tl">
                  <a:srgbClr val="DDDDDD"/>
                </a:outerShdw>
              </a:effectLst>
              <a:latin typeface="Tahoma" charset="0"/>
              <a:cs typeface="Arial" charset="0"/>
            </a:endParaRPr>
          </a:p>
        </p:txBody>
      </p:sp>
    </p:spTree>
    <p:extLst>
      <p:ext uri="{BB962C8B-B14F-4D97-AF65-F5344CB8AC3E}">
        <p14:creationId xmlns:p14="http://schemas.microsoft.com/office/powerpoint/2010/main" val="369554582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860427"/>
            <a:ext cx="7886700" cy="676274"/>
          </a:xfrm>
        </p:spPr>
        <p:txBody>
          <a:bodyPr>
            <a:normAutofit fontScale="90000"/>
          </a:bodyPr>
          <a:lstStyle/>
          <a:p>
            <a:pPr algn="ctr"/>
            <a:r>
              <a:rPr lang="pt-BR" dirty="0" smtClean="0"/>
              <a:t/>
            </a:r>
            <a:br>
              <a:rPr lang="pt-BR" dirty="0" smtClean="0"/>
            </a:br>
            <a:r>
              <a:rPr lang="en-US" b="1" dirty="0">
                <a:solidFill>
                  <a:srgbClr val="FF0000"/>
                </a:solidFill>
              </a:rPr>
              <a:t>Radiofrequency for the treatment of skin laxity: </a:t>
            </a:r>
            <a:r>
              <a:rPr lang="en-US" b="1" dirty="0" err="1">
                <a:solidFill>
                  <a:srgbClr val="FF0000"/>
                </a:solidFill>
              </a:rPr>
              <a:t>mith</a:t>
            </a:r>
            <a:r>
              <a:rPr lang="en-US" b="1" dirty="0">
                <a:solidFill>
                  <a:srgbClr val="FF0000"/>
                </a:solidFill>
              </a:rPr>
              <a:t> or truth</a:t>
            </a:r>
            <a:br>
              <a:rPr lang="en-US" b="1" dirty="0">
                <a:solidFill>
                  <a:srgbClr val="FF0000"/>
                </a:solidFill>
              </a:rPr>
            </a:br>
            <a:r>
              <a:rPr lang="pt-BR" dirty="0"/>
              <a:t/>
            </a:r>
            <a:br>
              <a:rPr lang="pt-BR" dirty="0"/>
            </a:br>
            <a:r>
              <a:rPr lang="pt-BR" dirty="0"/>
              <a:t/>
            </a:r>
            <a:br>
              <a:rPr lang="pt-BR" dirty="0"/>
            </a:br>
            <a:r>
              <a:rPr lang="en-US" b="1" dirty="0">
                <a:solidFill>
                  <a:srgbClr val="FF0000"/>
                </a:solidFill>
              </a:rPr>
              <a:t/>
            </a:r>
            <a:br>
              <a:rPr lang="en-US" b="1" dirty="0">
                <a:solidFill>
                  <a:srgbClr val="FF0000"/>
                </a:solidFill>
              </a:rPr>
            </a:br>
            <a:endParaRPr lang="it-IT" dirty="0">
              <a:solidFill>
                <a:srgbClr val="FF0000"/>
              </a:solidFill>
            </a:endParaRPr>
          </a:p>
        </p:txBody>
      </p:sp>
      <p:sp>
        <p:nvSpPr>
          <p:cNvPr id="3" name="Segnaposto contenuto 2"/>
          <p:cNvSpPr>
            <a:spLocks noGrp="1"/>
          </p:cNvSpPr>
          <p:nvPr>
            <p:ph idx="1"/>
          </p:nvPr>
        </p:nvSpPr>
        <p:spPr>
          <a:xfrm>
            <a:off x="628650" y="1246186"/>
            <a:ext cx="7886700" cy="5218113"/>
          </a:xfrm>
        </p:spPr>
        <p:txBody>
          <a:bodyPr>
            <a:noAutofit/>
          </a:bodyPr>
          <a:lstStyle/>
          <a:p>
            <a:pPr marL="0" indent="0">
              <a:buNone/>
            </a:pPr>
            <a:r>
              <a:rPr lang="en-US" sz="2600" dirty="0" smtClean="0">
                <a:solidFill>
                  <a:srgbClr val="000090"/>
                </a:solidFill>
              </a:rPr>
              <a:t>The </a:t>
            </a:r>
            <a:r>
              <a:rPr lang="en-US" sz="2600" dirty="0">
                <a:solidFill>
                  <a:srgbClr val="000090"/>
                </a:solidFill>
              </a:rPr>
              <a:t>use of RF has been based more on marketing than on technical-scientific reasons, as there are a large number of devices available on the market and this number increases every day, without studies with good levels of evidence being carried out. Experimental studies are needed to make an accurate correlation between the temperature of the epidermis and dermis in order to further clarify the effectiveness of RF for the treatment of skin </a:t>
            </a:r>
            <a:r>
              <a:rPr lang="en-US" sz="2600" dirty="0" smtClean="0">
                <a:solidFill>
                  <a:srgbClr val="000090"/>
                </a:solidFill>
              </a:rPr>
              <a:t>laxity. Based </a:t>
            </a:r>
            <a:r>
              <a:rPr lang="en-US" sz="2600" dirty="0">
                <a:solidFill>
                  <a:srgbClr val="000090"/>
                </a:solidFill>
              </a:rPr>
              <a:t>on the data exposed, it is clear that using RF for the treatment of skin laxity </a:t>
            </a:r>
            <a:r>
              <a:rPr lang="en-US" sz="2600" b="1" dirty="0">
                <a:solidFill>
                  <a:srgbClr val="000090"/>
                </a:solidFill>
              </a:rPr>
              <a:t>is still a myth to be clarified </a:t>
            </a:r>
            <a:r>
              <a:rPr lang="en-US" sz="2600" dirty="0">
                <a:solidFill>
                  <a:srgbClr val="000090"/>
                </a:solidFill>
              </a:rPr>
              <a:t>and its use should therefore be cautious in the professional practice, especially when the parameters are out of the recommended specifications</a:t>
            </a:r>
            <a:r>
              <a:rPr lang="en-US" sz="2600" dirty="0" smtClean="0">
                <a:solidFill>
                  <a:srgbClr val="000090"/>
                </a:solidFill>
              </a:rPr>
              <a:t>.</a:t>
            </a:r>
          </a:p>
          <a:p>
            <a:pPr marL="0" indent="0">
              <a:buNone/>
            </a:pPr>
            <a:r>
              <a:rPr lang="pt-BR" sz="2000" dirty="0" smtClean="0">
                <a:solidFill>
                  <a:srgbClr val="000090"/>
                </a:solidFill>
                <a:hlinkClick r:id="rId2"/>
              </a:rPr>
              <a:t>An </a:t>
            </a:r>
            <a:r>
              <a:rPr lang="pt-BR" sz="2000" dirty="0">
                <a:solidFill>
                  <a:srgbClr val="000090"/>
                </a:solidFill>
                <a:hlinkClick r:id="rId2"/>
              </a:rPr>
              <a:t>Bras Dermatol</a:t>
            </a:r>
            <a:r>
              <a:rPr lang="pt-BR" sz="2000" dirty="0">
                <a:solidFill>
                  <a:srgbClr val="000090"/>
                </a:solidFill>
              </a:rPr>
              <a:t>. 2015 </a:t>
            </a:r>
            <a:r>
              <a:rPr lang="pt-BR" sz="2000" dirty="0" err="1">
                <a:solidFill>
                  <a:srgbClr val="000090"/>
                </a:solidFill>
              </a:rPr>
              <a:t>Sep-Oct</a:t>
            </a:r>
            <a:r>
              <a:rPr lang="pt-BR" sz="2000" dirty="0">
                <a:solidFill>
                  <a:srgbClr val="000090"/>
                </a:solidFill>
              </a:rPr>
              <a:t>; 90(5): 707–</a:t>
            </a:r>
            <a:r>
              <a:rPr lang="pt-BR" sz="2000" dirty="0" smtClean="0">
                <a:solidFill>
                  <a:srgbClr val="000090"/>
                </a:solidFill>
              </a:rPr>
              <a:t>721</a:t>
            </a:r>
          </a:p>
          <a:p>
            <a:pPr marL="0" indent="0">
              <a:buNone/>
            </a:pPr>
            <a:endParaRPr lang="it-IT" sz="2600" dirty="0" smtClean="0">
              <a:solidFill>
                <a:srgbClr val="000090"/>
              </a:solidFill>
            </a:endParaRPr>
          </a:p>
          <a:p>
            <a:pPr marL="0" indent="0">
              <a:buNone/>
            </a:pPr>
            <a:endParaRPr lang="it-IT" dirty="0"/>
          </a:p>
          <a:p>
            <a:pPr marL="0" indent="0">
              <a:buNone/>
            </a:pPr>
            <a:endParaRPr lang="it-IT" dirty="0"/>
          </a:p>
        </p:txBody>
      </p:sp>
    </p:spTree>
    <p:extLst>
      <p:ext uri="{BB962C8B-B14F-4D97-AF65-F5344CB8AC3E}">
        <p14:creationId xmlns:p14="http://schemas.microsoft.com/office/powerpoint/2010/main" val="10893711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rPr>
              <a:t>SCHEDA N. </a:t>
            </a:r>
            <a:r>
              <a:rPr lang="it-IT" dirty="0">
                <a:solidFill>
                  <a:srgbClr val="FF0000"/>
                </a:solidFill>
              </a:rPr>
              <a:t>7</a:t>
            </a:r>
            <a:r>
              <a:rPr lang="it-IT" dirty="0" smtClean="0">
                <a:solidFill>
                  <a:srgbClr val="FF0000"/>
                </a:solidFill>
              </a:rPr>
              <a:t> </a:t>
            </a:r>
            <a:br>
              <a:rPr lang="it-IT" dirty="0" smtClean="0">
                <a:solidFill>
                  <a:srgbClr val="FF0000"/>
                </a:solidFill>
              </a:rPr>
            </a:br>
            <a:r>
              <a:rPr lang="it-IT" dirty="0" smtClean="0">
                <a:solidFill>
                  <a:srgbClr val="FF0000"/>
                </a:solidFill>
              </a:rPr>
              <a:t>LAMPADE ABBRONZANTI</a:t>
            </a:r>
            <a:endParaRPr lang="it-IT" dirty="0">
              <a:solidFill>
                <a:srgbClr val="FF0000"/>
              </a:solidFill>
            </a:endParaRPr>
          </a:p>
        </p:txBody>
      </p:sp>
      <p:pic>
        <p:nvPicPr>
          <p:cNvPr id="4" name="Picture 2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2713" b="32713"/>
          <a:stretch>
            <a:fillRect/>
          </a:stretch>
        </p:blipFill>
        <p:spPr bwMode="auto">
          <a:xfrm>
            <a:off x="6089781" y="4112451"/>
            <a:ext cx="2425569" cy="1338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Rettangolo 4"/>
          <p:cNvSpPr/>
          <p:nvPr/>
        </p:nvSpPr>
        <p:spPr>
          <a:xfrm>
            <a:off x="825500" y="1690688"/>
            <a:ext cx="6146800" cy="2308324"/>
          </a:xfrm>
          <a:prstGeom prst="rect">
            <a:avLst/>
          </a:prstGeom>
        </p:spPr>
        <p:txBody>
          <a:bodyPr wrap="square">
            <a:spAutoFit/>
          </a:bodyPr>
          <a:lstStyle/>
          <a:p>
            <a:pPr fontAlgn="base"/>
            <a:r>
              <a:rPr lang="it-IT" dirty="0">
                <a:solidFill>
                  <a:srgbClr val="000090"/>
                </a:solidFill>
              </a:rPr>
              <a:t>Dopo la seduta al solarium madre e figlia all’ospedale  Il Tirreno – Pontedera 4 Maggio 2014</a:t>
            </a:r>
          </a:p>
          <a:p>
            <a:pPr fontAlgn="base"/>
            <a:r>
              <a:rPr lang="it-IT" i="1" dirty="0"/>
              <a:t>Sono rimaste ustionate, ad avere maggiori problemi è stata la diciottenne Per ora non sono state presentate denunce: le cause restano da chiarire</a:t>
            </a:r>
          </a:p>
          <a:p>
            <a:pPr fontAlgn="base"/>
            <a:endParaRPr lang="it-IT" i="1" dirty="0"/>
          </a:p>
          <a:p>
            <a:pPr fontAlgn="base"/>
            <a:r>
              <a:rPr lang="it-IT" dirty="0">
                <a:solidFill>
                  <a:srgbClr val="000090"/>
                </a:solidFill>
              </a:rPr>
              <a:t>Ustionata al solarium, indaga Guariniello La Repubblica  17/08/2012</a:t>
            </a:r>
          </a:p>
        </p:txBody>
      </p:sp>
    </p:spTree>
    <p:extLst>
      <p:ext uri="{BB962C8B-B14F-4D97-AF65-F5344CB8AC3E}">
        <p14:creationId xmlns:p14="http://schemas.microsoft.com/office/powerpoint/2010/main" val="373415183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it-IT"/>
              <a:t>									</a:t>
            </a:r>
            <a:fld id="{206EB8BD-1DC6-0E42-9FAD-A823E0A80086}" type="slidenum">
              <a:rPr lang="it-IT"/>
              <a:pPr>
                <a:defRPr/>
              </a:pPr>
              <a:t>62</a:t>
            </a:fld>
            <a:endParaRPr lang="it-IT"/>
          </a:p>
        </p:txBody>
      </p:sp>
      <p:sp>
        <p:nvSpPr>
          <p:cNvPr id="48129" name="Rectangle 1"/>
          <p:cNvSpPr>
            <a:spLocks noGrp="1" noChangeArrowheads="1"/>
          </p:cNvSpPr>
          <p:nvPr>
            <p:ph type="title"/>
          </p:nvPr>
        </p:nvSpPr>
        <p:spPr>
          <a:xfrm>
            <a:off x="914400" y="0"/>
            <a:ext cx="8229600" cy="947738"/>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b="1" smtClean="0">
                <a:solidFill>
                  <a:srgbClr val="FF0000"/>
                </a:solidFill>
              </a:rPr>
              <a:t>Lampade abbronzanti: esiste specifica norma di prodotto</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908050"/>
            <a:ext cx="3673475"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80435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it-IT"/>
              <a:t>									</a:t>
            </a:r>
            <a:fld id="{418D8E9D-FC66-BA4E-949D-379F3CD68860}" type="slidenum">
              <a:rPr lang="it-IT"/>
              <a:pPr>
                <a:defRPr/>
              </a:pPr>
              <a:t>63</a:t>
            </a:fld>
            <a:endParaRPr lang="it-IT"/>
          </a:p>
        </p:txBody>
      </p:sp>
      <p:sp>
        <p:nvSpPr>
          <p:cNvPr id="49153" name="Rectangle 1"/>
          <p:cNvSpPr>
            <a:spLocks noGrp="1" noChangeArrowheads="1"/>
          </p:cNvSpPr>
          <p:nvPr>
            <p:ph type="title"/>
          </p:nvPr>
        </p:nvSpPr>
        <p:spPr>
          <a:xfrm>
            <a:off x="250825" y="49213"/>
            <a:ext cx="8893175" cy="1190625"/>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400" b="1" smtClean="0">
                <a:solidFill>
                  <a:srgbClr val="FF0000"/>
                </a:solidFill>
                <a:effectLst/>
              </a:rPr>
              <a:t>CLASSIFICAZIONE DEI</a:t>
            </a:r>
            <a:br>
              <a:rPr lang="it-IT" sz="2400" b="1" smtClean="0">
                <a:solidFill>
                  <a:srgbClr val="FF0000"/>
                </a:solidFill>
                <a:effectLst/>
              </a:rPr>
            </a:br>
            <a:r>
              <a:rPr lang="it-IT" sz="2400" b="1" smtClean="0">
                <a:solidFill>
                  <a:srgbClr val="FF0000"/>
                </a:solidFill>
                <a:effectLst/>
              </a:rPr>
              <a:t>LETTINI ABBRONZANTI E LAMPADE UV PER USO ESTETICO CEI EN 60335-2-27 CEI 60335-1</a:t>
            </a:r>
          </a:p>
        </p:txBody>
      </p:sp>
      <p:sp>
        <p:nvSpPr>
          <p:cNvPr id="49154" name="Rectangle 2"/>
          <p:cNvSpPr>
            <a:spLocks noGrp="1" noChangeArrowheads="1"/>
          </p:cNvSpPr>
          <p:nvPr>
            <p:ph type="body" idx="1"/>
          </p:nvPr>
        </p:nvSpPr>
        <p:spPr>
          <a:xfrm>
            <a:off x="323850" y="1268413"/>
            <a:ext cx="8569325" cy="5429250"/>
          </a:xfrm>
        </p:spPr>
        <p:txBody>
          <a:bodyPr/>
          <a:lstStyle/>
          <a:p>
            <a:pPr eaLnBrk="1" hangingPunct="1">
              <a:spcBef>
                <a:spcPts val="45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1800" b="1" smtClean="0">
                <a:solidFill>
                  <a:srgbClr val="000000"/>
                </a:solidFill>
                <a:effectLst/>
              </a:rPr>
              <a:t>TIPO 1					</a:t>
            </a:r>
          </a:p>
          <a:p>
            <a:pPr eaLnBrk="1" hangingPunct="1">
              <a:spcBef>
                <a:spcPct val="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1800" smtClean="0">
                <a:solidFill>
                  <a:srgbClr val="000000"/>
                </a:solidFill>
                <a:effectLst/>
              </a:rPr>
              <a:t>Effetto biologico prodotto dalle radiazioni con lunghezza d’onda superiore a 320 nm. </a:t>
            </a:r>
            <a:r>
              <a:rPr lang="it-IT" sz="1800" b="1" smtClean="0">
                <a:solidFill>
                  <a:srgbClr val="000000"/>
                </a:solidFill>
                <a:effectLst/>
              </a:rPr>
              <a:t>(UVA)</a:t>
            </a:r>
            <a:r>
              <a:rPr lang="it-IT" sz="1800" smtClean="0">
                <a:solidFill>
                  <a:srgbClr val="000000"/>
                </a:solidFill>
                <a:effectLst/>
              </a:rPr>
              <a:t> Irradianza relativamente elevata da 320 a 400 nm. </a:t>
            </a:r>
            <a:r>
              <a:rPr lang="it-IT" sz="1800" b="1" smtClean="0">
                <a:solidFill>
                  <a:srgbClr val="FF0000"/>
                </a:solidFill>
                <a:effectLst/>
              </a:rPr>
              <a:t>Sono destinati ad essere usati nei centri di abbronzatura, sotto la supervisione di persone adeguatamente addestrate</a:t>
            </a:r>
            <a:r>
              <a:rPr lang="it-IT" sz="1800" smtClean="0">
                <a:solidFill>
                  <a:srgbClr val="000000"/>
                </a:solidFill>
                <a:effectLst/>
              </a:rPr>
              <a:t>.</a:t>
            </a:r>
          </a:p>
          <a:p>
            <a:pPr eaLnBrk="1" hangingPunct="1">
              <a:spcBef>
                <a:spcPts val="45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1800" b="1" smtClean="0">
                <a:solidFill>
                  <a:srgbClr val="000000"/>
                </a:solidFill>
                <a:effectLst/>
              </a:rPr>
              <a:t>Tipo 2</a:t>
            </a:r>
          </a:p>
          <a:p>
            <a:pPr eaLnBrk="1" hangingPunct="1">
              <a:spcBef>
                <a:spcPts val="45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1800" b="1" smtClean="0">
                <a:solidFill>
                  <a:srgbClr val="000000"/>
                </a:solidFill>
                <a:effectLst/>
              </a:rPr>
              <a:t>Effetto biologico prodotto dalle radiazioni con lunghezza d’onda sia inferiori che superiori a 320 nm </a:t>
            </a:r>
            <a:r>
              <a:rPr lang="it-IT" sz="1800" b="1" smtClean="0">
                <a:solidFill>
                  <a:srgbClr val="FF0000"/>
                </a:solidFill>
                <a:effectLst/>
              </a:rPr>
              <a:t>(UVA + UVB)</a:t>
            </a:r>
            <a:r>
              <a:rPr lang="it-IT" sz="1800" b="1" smtClean="0">
                <a:solidFill>
                  <a:srgbClr val="000000"/>
                </a:solidFill>
                <a:effectLst/>
              </a:rPr>
              <a:t> . Irradianza relativamente elevata da 320 a 400 nm. </a:t>
            </a:r>
            <a:r>
              <a:rPr lang="it-IT" sz="1800" smtClean="0">
                <a:solidFill>
                  <a:srgbClr val="FF0000"/>
                </a:solidFill>
                <a:effectLst/>
              </a:rPr>
              <a:t>Sono destinati ad essere usati nei centri di abbronzatura</a:t>
            </a:r>
            <a:r>
              <a:rPr lang="it-IT" sz="1800" b="1" smtClean="0">
                <a:solidFill>
                  <a:srgbClr val="000000"/>
                </a:solidFill>
                <a:effectLst/>
              </a:rPr>
              <a:t>, </a:t>
            </a:r>
            <a:r>
              <a:rPr lang="it-IT" sz="1800" b="1" smtClean="0">
                <a:solidFill>
                  <a:srgbClr val="FF0000"/>
                </a:solidFill>
                <a:effectLst/>
              </a:rPr>
              <a:t>sotto la supervisione di persone adeguatamente addestrate.</a:t>
            </a:r>
          </a:p>
          <a:p>
            <a:pPr eaLnBrk="1" hangingPunct="1">
              <a:spcBef>
                <a:spcPts val="45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1800" b="1" smtClean="0">
                <a:solidFill>
                  <a:srgbClr val="000000"/>
                </a:solidFill>
                <a:effectLst/>
              </a:rPr>
              <a:t>Tipo 3</a:t>
            </a:r>
          </a:p>
          <a:p>
            <a:pPr eaLnBrk="1" hangingPunct="1">
              <a:spcBef>
                <a:spcPts val="45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1800" smtClean="0">
                <a:solidFill>
                  <a:srgbClr val="000000"/>
                </a:solidFill>
                <a:effectLst/>
              </a:rPr>
              <a:t>Effetto biologico prodotto dalle radiazioni con lunghezze d’onda sia inferiori che superiori a 320 nm. </a:t>
            </a:r>
            <a:r>
              <a:rPr lang="it-IT" sz="1800" smtClean="0">
                <a:solidFill>
                  <a:srgbClr val="FF0000"/>
                </a:solidFill>
                <a:effectLst/>
              </a:rPr>
              <a:t>Irradianza limitata</a:t>
            </a:r>
            <a:r>
              <a:rPr lang="it-IT" sz="1800" smtClean="0">
                <a:solidFill>
                  <a:srgbClr val="000000"/>
                </a:solidFill>
                <a:effectLst/>
              </a:rPr>
              <a:t> nell’intera banda nell’intera banda UV. </a:t>
            </a:r>
            <a:r>
              <a:rPr lang="it-IT" sz="1800" b="1" smtClean="0">
                <a:solidFill>
                  <a:srgbClr val="FF0000"/>
                </a:solidFill>
                <a:effectLst/>
              </a:rPr>
              <a:t>Possono essere usate da persone non specializzate</a:t>
            </a:r>
            <a:r>
              <a:rPr lang="it-IT" sz="1800" smtClean="0">
                <a:solidFill>
                  <a:srgbClr val="FF0000"/>
                </a:solidFill>
                <a:effectLst/>
              </a:rPr>
              <a:t>.</a:t>
            </a:r>
          </a:p>
          <a:p>
            <a:pPr eaLnBrk="1" hangingPunct="1">
              <a:spcBef>
                <a:spcPts val="45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1800" b="1" smtClean="0">
                <a:solidFill>
                  <a:srgbClr val="000000"/>
                </a:solidFill>
                <a:effectLst/>
              </a:rPr>
              <a:t>Tipo 4</a:t>
            </a:r>
          </a:p>
          <a:p>
            <a:pPr eaLnBrk="1" hangingPunct="1">
              <a:spcBef>
                <a:spcPts val="45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1800" smtClean="0">
                <a:solidFill>
                  <a:srgbClr val="000000"/>
                </a:solidFill>
                <a:effectLst/>
              </a:rPr>
              <a:t>Effetto biologico prodotto dalle radiazioni con lunghezze d’onda inferiori a</a:t>
            </a:r>
          </a:p>
          <a:p>
            <a:pPr eaLnBrk="1" hangingPunct="1">
              <a:spcBef>
                <a:spcPts val="45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it-IT" sz="1800" smtClean="0">
                <a:solidFill>
                  <a:srgbClr val="000000"/>
                </a:solidFill>
                <a:effectLst/>
              </a:rPr>
              <a:t>320 nm. (UVB)  </a:t>
            </a:r>
            <a:r>
              <a:rPr lang="it-IT" sz="1800" smtClean="0">
                <a:solidFill>
                  <a:srgbClr val="FF0000"/>
                </a:solidFill>
                <a:effectLst/>
              </a:rPr>
              <a:t>Da usare solo  seguendo le avvertenze mediche.</a:t>
            </a:r>
          </a:p>
        </p:txBody>
      </p:sp>
    </p:spTree>
    <p:extLst>
      <p:ext uri="{BB962C8B-B14F-4D97-AF65-F5344CB8AC3E}">
        <p14:creationId xmlns:p14="http://schemas.microsoft.com/office/powerpoint/2010/main" val="1149808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it-IT"/>
              <a:t>									</a:t>
            </a:r>
            <a:fld id="{55C4ABB6-E0C7-4545-854B-8C98E11012F5}" type="slidenum">
              <a:rPr lang="it-IT"/>
              <a:pPr>
                <a:defRPr/>
              </a:pPr>
              <a:t>64</a:t>
            </a:fld>
            <a:endParaRPr lang="it-IT"/>
          </a:p>
        </p:txBody>
      </p:sp>
      <p:sp>
        <p:nvSpPr>
          <p:cNvPr id="50177" name="Rectangle 1"/>
          <p:cNvSpPr>
            <a:spLocks noGrp="1" noChangeArrowheads="1"/>
          </p:cNvSpPr>
          <p:nvPr>
            <p:ph type="title"/>
          </p:nvPr>
        </p:nvSpPr>
        <p:spPr>
          <a:xfrm>
            <a:off x="468313" y="260350"/>
            <a:ext cx="8229600" cy="911225"/>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mtClean="0">
                <a:solidFill>
                  <a:srgbClr val="000000"/>
                </a:solidFill>
              </a:rPr>
              <a:t>Specifiche costruttive</a:t>
            </a:r>
          </a:p>
        </p:txBody>
      </p:sp>
      <p:sp>
        <p:nvSpPr>
          <p:cNvPr id="50178" name="Rectangle 2"/>
          <p:cNvSpPr>
            <a:spLocks noGrp="1" noChangeArrowheads="1"/>
          </p:cNvSpPr>
          <p:nvPr>
            <p:ph type="body" idx="1"/>
          </p:nvPr>
        </p:nvSpPr>
        <p:spPr>
          <a:xfrm>
            <a:off x="395288" y="1196975"/>
            <a:ext cx="8435975" cy="5153025"/>
          </a:xfrm>
        </p:spPr>
        <p:txBody>
          <a:bodyPr/>
          <a:lstStyle/>
          <a:p>
            <a:pPr eaLnBrk="1" hangingPunct="1">
              <a:spcBef>
                <a:spcPts val="600"/>
              </a:spcBef>
              <a:tabLst>
                <a:tab pos="650875" algn="l"/>
                <a:tab pos="1565275" algn="l"/>
                <a:tab pos="2479675" algn="l"/>
                <a:tab pos="3394075" algn="l"/>
                <a:tab pos="4308475" algn="l"/>
                <a:tab pos="5222875" algn="l"/>
                <a:tab pos="6137275" algn="l"/>
                <a:tab pos="7051675" algn="l"/>
                <a:tab pos="7966075" algn="l"/>
                <a:tab pos="8880475" algn="l"/>
                <a:tab pos="9794875" algn="l"/>
              </a:tabLst>
              <a:defRPr/>
            </a:pPr>
            <a:r>
              <a:rPr lang="en-US" sz="2400" smtClean="0">
                <a:solidFill>
                  <a:srgbClr val="000000"/>
                </a:solidFill>
              </a:rPr>
              <a:t>Le apparecchiature  UV devono essere tali da </a:t>
            </a:r>
            <a:r>
              <a:rPr lang="en-US" sz="2400" b="1" smtClean="0">
                <a:solidFill>
                  <a:srgbClr val="000000"/>
                </a:solidFill>
              </a:rPr>
              <a:t>non emettere radiazioni UV</a:t>
            </a:r>
            <a:r>
              <a:rPr lang="en-US" sz="2400" smtClean="0">
                <a:solidFill>
                  <a:srgbClr val="000000"/>
                </a:solidFill>
              </a:rPr>
              <a:t>  che </a:t>
            </a:r>
            <a:r>
              <a:rPr lang="en-US" sz="2400" b="1" smtClean="0">
                <a:solidFill>
                  <a:srgbClr val="000000"/>
                </a:solidFill>
              </a:rPr>
              <a:t>abbiano un’irradiazione efficace</a:t>
            </a:r>
            <a:r>
              <a:rPr lang="en-US" sz="2400" smtClean="0">
                <a:solidFill>
                  <a:srgbClr val="000000"/>
                </a:solidFill>
              </a:rPr>
              <a:t> totale </a:t>
            </a:r>
            <a:r>
              <a:rPr lang="en-US" sz="2400" b="1" smtClean="0">
                <a:solidFill>
                  <a:srgbClr val="FF0000"/>
                </a:solidFill>
              </a:rPr>
              <a:t>superiore a 0.3 W/m2</a:t>
            </a:r>
            <a:r>
              <a:rPr lang="en-US" sz="2400" smtClean="0">
                <a:solidFill>
                  <a:srgbClr val="000000"/>
                </a:solidFill>
              </a:rPr>
              <a:t>, ponderata conformemente allo spettro d’azione dell’eritema.</a:t>
            </a:r>
          </a:p>
          <a:p>
            <a:pPr eaLnBrk="1" hangingPunct="1">
              <a:spcBef>
                <a:spcPts val="600"/>
              </a:spcBef>
              <a:tabLst>
                <a:tab pos="650875" algn="l"/>
                <a:tab pos="1565275" algn="l"/>
                <a:tab pos="2479675" algn="l"/>
                <a:tab pos="3394075" algn="l"/>
                <a:tab pos="4308475" algn="l"/>
                <a:tab pos="5222875" algn="l"/>
                <a:tab pos="6137275" algn="l"/>
                <a:tab pos="7051675" algn="l"/>
                <a:tab pos="7966075" algn="l"/>
                <a:tab pos="8880475" algn="l"/>
                <a:tab pos="9794875" algn="l"/>
              </a:tabLst>
              <a:defRPr/>
            </a:pPr>
            <a:r>
              <a:rPr lang="en-US" sz="2400" smtClean="0">
                <a:solidFill>
                  <a:srgbClr val="000000"/>
                </a:solidFill>
              </a:rPr>
              <a:t>Le ditte costruttrici e i rivenditori devono fornire le tabelle </a:t>
            </a:r>
            <a:r>
              <a:rPr lang="en-US" sz="2400" b="1" smtClean="0">
                <a:solidFill>
                  <a:srgbClr val="000000"/>
                </a:solidFill>
              </a:rPr>
              <a:t>sui tempi di esposizione</a:t>
            </a:r>
            <a:r>
              <a:rPr lang="en-US" sz="2400" smtClean="0">
                <a:solidFill>
                  <a:srgbClr val="000000"/>
                </a:solidFill>
              </a:rPr>
              <a:t> basate sulle caratteristiche delle lampade delle apparecchiature abbronzanti.</a:t>
            </a:r>
          </a:p>
          <a:p>
            <a:pPr eaLnBrk="1" hangingPunct="1">
              <a:spcBef>
                <a:spcPts val="600"/>
              </a:spcBef>
              <a:tabLst>
                <a:tab pos="650875" algn="l"/>
                <a:tab pos="1565275" algn="l"/>
                <a:tab pos="2479675" algn="l"/>
                <a:tab pos="3394075" algn="l"/>
                <a:tab pos="4308475" algn="l"/>
                <a:tab pos="5222875" algn="l"/>
                <a:tab pos="6137275" algn="l"/>
                <a:tab pos="7051675" algn="l"/>
                <a:tab pos="7966075" algn="l"/>
                <a:tab pos="8880475" algn="l"/>
                <a:tab pos="9794875" algn="l"/>
              </a:tabLst>
              <a:defRPr/>
            </a:pPr>
            <a:r>
              <a:rPr lang="en-US" sz="2400" smtClean="0">
                <a:solidFill>
                  <a:srgbClr val="000000"/>
                </a:solidFill>
              </a:rPr>
              <a:t>Le apparecchiature abbronzanti devono essere munite di un </a:t>
            </a:r>
            <a:r>
              <a:rPr lang="en-US" sz="2400" b="1" smtClean="0">
                <a:solidFill>
                  <a:srgbClr val="000000"/>
                </a:solidFill>
              </a:rPr>
              <a:t>interruttore programmabile</a:t>
            </a:r>
            <a:r>
              <a:rPr lang="en-US" sz="2400" smtClean="0">
                <a:solidFill>
                  <a:srgbClr val="000000"/>
                </a:solidFill>
              </a:rPr>
              <a:t> a tempo.</a:t>
            </a:r>
          </a:p>
          <a:p>
            <a:pPr eaLnBrk="1" hangingPunct="1">
              <a:spcBef>
                <a:spcPts val="600"/>
              </a:spcBef>
              <a:tabLst>
                <a:tab pos="650875" algn="l"/>
                <a:tab pos="1565275" algn="l"/>
                <a:tab pos="2479675" algn="l"/>
                <a:tab pos="3394075" algn="l"/>
                <a:tab pos="4308475" algn="l"/>
                <a:tab pos="5222875" algn="l"/>
                <a:tab pos="6137275" algn="l"/>
                <a:tab pos="7051675" algn="l"/>
                <a:tab pos="7966075" algn="l"/>
                <a:tab pos="8880475" algn="l"/>
                <a:tab pos="9794875" algn="l"/>
              </a:tabLst>
              <a:defRPr/>
            </a:pPr>
            <a:endParaRPr lang="en-US" sz="2400" smtClean="0">
              <a:solidFill>
                <a:srgbClr val="000000"/>
              </a:solidFill>
            </a:endParaRPr>
          </a:p>
          <a:p>
            <a:pPr eaLnBrk="1" hangingPunct="1">
              <a:spcBef>
                <a:spcPts val="600"/>
              </a:spcBef>
              <a:tabLst>
                <a:tab pos="650875" algn="l"/>
                <a:tab pos="1565275" algn="l"/>
                <a:tab pos="2479675" algn="l"/>
                <a:tab pos="3394075" algn="l"/>
                <a:tab pos="4308475" algn="l"/>
                <a:tab pos="5222875" algn="l"/>
                <a:tab pos="6137275" algn="l"/>
                <a:tab pos="7051675" algn="l"/>
                <a:tab pos="7966075" algn="l"/>
                <a:tab pos="8880475" algn="l"/>
                <a:tab pos="9794875" algn="l"/>
              </a:tabLst>
              <a:defRPr/>
            </a:pPr>
            <a:r>
              <a:rPr lang="en-US" sz="2400" b="1" smtClean="0">
                <a:solidFill>
                  <a:srgbClr val="FF0000"/>
                </a:solidFill>
                <a:latin typeface="Comic Sans MS" charset="0"/>
              </a:rPr>
              <a:t>N.B.: Importante richiedere sempre certificato di irradiazione efficace  UV in fase di:  installazione/collaudo/sostituzione lampade</a:t>
            </a:r>
          </a:p>
        </p:txBody>
      </p:sp>
    </p:spTree>
    <p:extLst>
      <p:ext uri="{BB962C8B-B14F-4D97-AF65-F5344CB8AC3E}">
        <p14:creationId xmlns:p14="http://schemas.microsoft.com/office/powerpoint/2010/main" val="38616147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468313" y="333375"/>
            <a:ext cx="8229600" cy="911225"/>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mtClean="0">
                <a:solidFill>
                  <a:srgbClr val="000000"/>
                </a:solidFill>
              </a:rPr>
              <a:t>SCALA INDICE UV</a:t>
            </a:r>
          </a:p>
        </p:txBody>
      </p:sp>
      <p:sp>
        <p:nvSpPr>
          <p:cNvPr id="51202" name="Rectangle 2"/>
          <p:cNvSpPr>
            <a:spLocks noGrp="1" noChangeArrowheads="1"/>
          </p:cNvSpPr>
          <p:nvPr>
            <p:ph type="body" idx="1"/>
          </p:nvPr>
        </p:nvSpPr>
        <p:spPr>
          <a:xfrm>
            <a:off x="457200" y="1600200"/>
            <a:ext cx="8229600" cy="4900613"/>
          </a:xfrm>
        </p:spPr>
        <p:txBody>
          <a:bodyPr/>
          <a:lstStyle/>
          <a:p>
            <a:pPr eaLnBrk="1" hangingPunct="1">
              <a:defRPr/>
            </a:pPr>
            <a:endParaRPr lang="it-IT" smtClean="0"/>
          </a:p>
        </p:txBody>
      </p:sp>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82600"/>
            <a:ext cx="8496300" cy="7077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33919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0"/>
          </p:nvPr>
        </p:nvSpPr>
        <p:spPr/>
        <p:txBody>
          <a:bodyPr/>
          <a:lstStyle/>
          <a:p>
            <a:pPr>
              <a:defRPr/>
            </a:pPr>
            <a:r>
              <a:rPr lang="it-IT"/>
              <a:t>									</a:t>
            </a:r>
            <a:fld id="{4387F256-3EC0-AF43-9F76-8C96647C7A13}" type="slidenum">
              <a:rPr lang="it-IT"/>
              <a:pPr>
                <a:defRPr/>
              </a:pPr>
              <a:t>66</a:t>
            </a:fld>
            <a:endParaRPr lang="it-IT"/>
          </a:p>
        </p:txBody>
      </p:sp>
      <p:sp>
        <p:nvSpPr>
          <p:cNvPr id="53249" name="Rectangle 1"/>
          <p:cNvSpPr>
            <a:spLocks noGrp="1" noChangeArrowheads="1"/>
          </p:cNvSpPr>
          <p:nvPr>
            <p:ph type="title"/>
          </p:nvPr>
        </p:nvSpPr>
        <p:spPr>
          <a:xfrm>
            <a:off x="468313" y="0"/>
            <a:ext cx="8229600" cy="17399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b="1" smtClean="0">
                <a:solidFill>
                  <a:srgbClr val="FF0000"/>
                </a:solidFill>
              </a:rPr>
              <a:t>Lampade abbronzanti: scheda n. 7 </a:t>
            </a:r>
            <a:br>
              <a:rPr lang="en-US" sz="2400" b="1" smtClean="0">
                <a:solidFill>
                  <a:srgbClr val="FF0000"/>
                </a:solidFill>
              </a:rPr>
            </a:br>
            <a:r>
              <a:rPr lang="en-US" sz="2800" b="1" smtClean="0">
                <a:solidFill>
                  <a:srgbClr val="FF0000"/>
                </a:solidFill>
                <a:effectLst/>
              </a:rPr>
              <a:t>D.M. n. 110/2011</a:t>
            </a:r>
            <a:br>
              <a:rPr lang="en-US" sz="2800" b="1" smtClean="0">
                <a:solidFill>
                  <a:srgbClr val="FF0000"/>
                </a:solidFill>
                <a:effectLst/>
              </a:rPr>
            </a:br>
            <a:r>
              <a:rPr lang="en-US" sz="2800" b="1" smtClean="0">
                <a:solidFill>
                  <a:srgbClr val="FF0000"/>
                </a:solidFill>
              </a:rPr>
              <a:t>Soggetti con controindicazione assoluta all’esposizione DIVIETO DI ESPOSIZIONE</a:t>
            </a:r>
          </a:p>
        </p:txBody>
      </p:sp>
      <p:sp>
        <p:nvSpPr>
          <p:cNvPr id="53250" name="Rectangle 2"/>
          <p:cNvSpPr>
            <a:spLocks noGrp="1" noChangeArrowheads="1"/>
          </p:cNvSpPr>
          <p:nvPr>
            <p:ph type="body" idx="1"/>
          </p:nvPr>
        </p:nvSpPr>
        <p:spPr>
          <a:xfrm>
            <a:off x="468313" y="1600200"/>
            <a:ext cx="8229600" cy="5256213"/>
          </a:xfrm>
        </p:spPr>
        <p:txBody>
          <a:bodyPr/>
          <a:lstStyle/>
          <a:p>
            <a:pPr eaLnBrk="1" hangingPunct="1">
              <a:tabLst>
                <a:tab pos="650875" algn="l"/>
                <a:tab pos="1565275" algn="l"/>
                <a:tab pos="2479675" algn="l"/>
                <a:tab pos="3394075" algn="l"/>
                <a:tab pos="4308475" algn="l"/>
                <a:tab pos="5222875" algn="l"/>
                <a:tab pos="6137275" algn="l"/>
                <a:tab pos="7051675" algn="l"/>
                <a:tab pos="7966075" algn="l"/>
                <a:tab pos="8880475" algn="l"/>
                <a:tab pos="9794875" algn="l"/>
              </a:tabLst>
              <a:defRPr/>
            </a:pPr>
            <a:endParaRPr lang="en-US" b="1" smtClean="0">
              <a:solidFill>
                <a:srgbClr val="FF0000"/>
              </a:solidFill>
            </a:endParaRPr>
          </a:p>
          <a:p>
            <a:pPr eaLnBrk="1" hangingPunct="1">
              <a:tabLst>
                <a:tab pos="650875" algn="l"/>
                <a:tab pos="1565275" algn="l"/>
                <a:tab pos="2479675" algn="l"/>
                <a:tab pos="3394075" algn="l"/>
                <a:tab pos="4308475" algn="l"/>
                <a:tab pos="5222875" algn="l"/>
                <a:tab pos="6137275" algn="l"/>
                <a:tab pos="7051675" algn="l"/>
                <a:tab pos="7966075" algn="l"/>
                <a:tab pos="8880475" algn="l"/>
                <a:tab pos="9794875" algn="l"/>
              </a:tabLst>
              <a:defRPr/>
            </a:pPr>
            <a:r>
              <a:rPr lang="en-US" b="1" smtClean="0">
                <a:solidFill>
                  <a:srgbClr val="FF0000"/>
                </a:solidFill>
              </a:rPr>
              <a:t>Minori di 18 anni, donne in gravidanza, albini,</a:t>
            </a:r>
          </a:p>
          <a:p>
            <a:pPr eaLnBrk="1" hangingPunct="1">
              <a:tabLst>
                <a:tab pos="650875" algn="l"/>
                <a:tab pos="1565275" algn="l"/>
                <a:tab pos="2479675" algn="l"/>
                <a:tab pos="3394075" algn="l"/>
                <a:tab pos="4308475" algn="l"/>
                <a:tab pos="5222875" algn="l"/>
                <a:tab pos="6137275" algn="l"/>
                <a:tab pos="7051675" algn="l"/>
                <a:tab pos="7966075" algn="l"/>
                <a:tab pos="8880475" algn="l"/>
                <a:tab pos="9794875" algn="l"/>
              </a:tabLst>
              <a:defRPr/>
            </a:pPr>
            <a:r>
              <a:rPr lang="en-US" b="1" smtClean="0">
                <a:solidFill>
                  <a:srgbClr val="FF0000"/>
                </a:solidFill>
              </a:rPr>
              <a:t> </a:t>
            </a:r>
            <a:r>
              <a:rPr lang="it-IT" b="1" smtClean="0">
                <a:solidFill>
                  <a:srgbClr val="000099"/>
                </a:solidFill>
              </a:rPr>
              <a:t>soggetti che soffrono o hanno sofferto di neoplasie della cute</a:t>
            </a:r>
            <a:r>
              <a:rPr lang="it-IT" smtClean="0">
                <a:solidFill>
                  <a:srgbClr val="FF0000"/>
                </a:solidFill>
              </a:rPr>
              <a:t>;</a:t>
            </a:r>
            <a:r>
              <a:rPr lang="it-IT" smtClean="0"/>
              <a:t> </a:t>
            </a:r>
          </a:p>
          <a:p>
            <a:pPr eaLnBrk="1" hangingPunct="1">
              <a:tabLst>
                <a:tab pos="650875" algn="l"/>
                <a:tab pos="1565275" algn="l"/>
                <a:tab pos="2479675" algn="l"/>
                <a:tab pos="3394075" algn="l"/>
                <a:tab pos="4308475" algn="l"/>
                <a:tab pos="5222875" algn="l"/>
                <a:tab pos="6137275" algn="l"/>
                <a:tab pos="7051675" algn="l"/>
                <a:tab pos="7966075" algn="l"/>
                <a:tab pos="8880475" algn="l"/>
                <a:tab pos="9794875" algn="l"/>
              </a:tabLst>
              <a:defRPr/>
            </a:pPr>
            <a:r>
              <a:rPr lang="it-IT" b="1" smtClean="0">
                <a:solidFill>
                  <a:srgbClr val="FF0000"/>
                </a:solidFill>
              </a:rPr>
              <a:t>soggetti che non si abbronzano o che si scottano facilmente all’esposizione al sole. </a:t>
            </a:r>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175" y="5427663"/>
            <a:ext cx="2916238" cy="143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920101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it-IT"/>
              <a:t>									</a:t>
            </a:r>
            <a:fld id="{C4FD08A2-64F9-BE4A-A963-4C363979AFFF}" type="slidenum">
              <a:rPr lang="it-IT"/>
              <a:pPr>
                <a:defRPr/>
              </a:pPr>
              <a:t>67</a:t>
            </a:fld>
            <a:endParaRPr lang="it-IT"/>
          </a:p>
        </p:txBody>
      </p:sp>
      <p:sp>
        <p:nvSpPr>
          <p:cNvPr id="54273" name="Rectangle 1"/>
          <p:cNvSpPr>
            <a:spLocks noGrp="1" noChangeArrowheads="1"/>
          </p:cNvSpPr>
          <p:nvPr>
            <p:ph type="title"/>
          </p:nvPr>
        </p:nvSpPr>
        <p:spPr>
          <a:xfrm>
            <a:off x="468313" y="0"/>
            <a:ext cx="8229600" cy="1190625"/>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3600" smtClean="0">
                <a:solidFill>
                  <a:srgbClr val="FF0000"/>
                </a:solidFill>
              </a:rPr>
              <a:t>Controindicazioni  </a:t>
            </a:r>
            <a:br>
              <a:rPr lang="en-US" sz="3600" smtClean="0">
                <a:solidFill>
                  <a:srgbClr val="FF0000"/>
                </a:solidFill>
              </a:rPr>
            </a:br>
            <a:r>
              <a:rPr lang="en-US" sz="3600" smtClean="0">
                <a:solidFill>
                  <a:srgbClr val="FF0000"/>
                </a:solidFill>
              </a:rPr>
              <a:t>(impiego sconsigliato)</a:t>
            </a:r>
          </a:p>
        </p:txBody>
      </p:sp>
      <p:sp>
        <p:nvSpPr>
          <p:cNvPr id="54274" name="Rectangle 2"/>
          <p:cNvSpPr>
            <a:spLocks noGrp="1" noChangeArrowheads="1"/>
          </p:cNvSpPr>
          <p:nvPr>
            <p:ph type="body" idx="1"/>
          </p:nvPr>
        </p:nvSpPr>
        <p:spPr>
          <a:xfrm>
            <a:off x="395288" y="1166813"/>
            <a:ext cx="8353425" cy="5689600"/>
          </a:xfrm>
        </p:spPr>
        <p:txBody>
          <a:bodyPr/>
          <a:lstStyle/>
          <a:p>
            <a:pPr marL="12700" indent="0" eaLnBrk="1" hangingPunct="1">
              <a:spcBef>
                <a:spcPts val="450"/>
              </a:spcBef>
              <a:buClr>
                <a:srgbClr val="FFCC00"/>
              </a:buClr>
              <a:buSzPct val="120000"/>
              <a:buFont typeface="Tahoma" charset="0"/>
              <a:buChar char="•"/>
              <a:tabLst>
                <a:tab pos="582613" algn="l"/>
                <a:tab pos="1497013" algn="l"/>
                <a:tab pos="2411413" algn="l"/>
                <a:tab pos="3325813" algn="l"/>
                <a:tab pos="4240213" algn="l"/>
                <a:tab pos="5154613" algn="l"/>
                <a:tab pos="6069013" algn="l"/>
                <a:tab pos="6983413" algn="l"/>
                <a:tab pos="7897813" algn="l"/>
                <a:tab pos="8812213" algn="l"/>
                <a:tab pos="9726613" algn="l"/>
              </a:tabLst>
              <a:defRPr/>
            </a:pPr>
            <a:r>
              <a:rPr lang="it-IT" smtClean="0">
                <a:solidFill>
                  <a:srgbClr val="000099"/>
                </a:solidFill>
              </a:rPr>
              <a:t>Soggetti con un elevato numero di nevi </a:t>
            </a:r>
            <a:r>
              <a:rPr lang="it-IT" sz="1800" smtClean="0">
                <a:solidFill>
                  <a:srgbClr val="000099"/>
                </a:solidFill>
              </a:rPr>
              <a:t>(&gt; 25).</a:t>
            </a:r>
          </a:p>
          <a:p>
            <a:pPr marL="12700" indent="0" eaLnBrk="1" hangingPunct="1">
              <a:buClr>
                <a:srgbClr val="FFCC00"/>
              </a:buClr>
              <a:buSzPct val="120000"/>
              <a:buFont typeface="Tahoma" charset="0"/>
              <a:buChar char="•"/>
              <a:tabLst>
                <a:tab pos="582613" algn="l"/>
                <a:tab pos="1497013" algn="l"/>
                <a:tab pos="2411413" algn="l"/>
                <a:tab pos="3325813" algn="l"/>
                <a:tab pos="4240213" algn="l"/>
                <a:tab pos="5154613" algn="l"/>
                <a:tab pos="6069013" algn="l"/>
                <a:tab pos="6983413" algn="l"/>
                <a:tab pos="7897813" algn="l"/>
                <a:tab pos="8812213" algn="l"/>
                <a:tab pos="9726613" algn="l"/>
              </a:tabLst>
              <a:defRPr/>
            </a:pPr>
            <a:r>
              <a:rPr lang="it-IT" smtClean="0">
                <a:solidFill>
                  <a:srgbClr val="000099"/>
                </a:solidFill>
              </a:rPr>
              <a:t> Soggetti che tendono a produrre lentiggini. </a:t>
            </a:r>
          </a:p>
          <a:p>
            <a:pPr marL="12700" indent="0" eaLnBrk="1" hangingPunct="1">
              <a:buClr>
                <a:srgbClr val="FFCC00"/>
              </a:buClr>
              <a:buSzPct val="120000"/>
              <a:buFont typeface="Tahoma" charset="0"/>
              <a:buChar char="•"/>
              <a:tabLst>
                <a:tab pos="582613" algn="l"/>
                <a:tab pos="1497013" algn="l"/>
                <a:tab pos="2411413" algn="l"/>
                <a:tab pos="3325813" algn="l"/>
                <a:tab pos="4240213" algn="l"/>
                <a:tab pos="5154613" algn="l"/>
                <a:tab pos="6069013" algn="l"/>
                <a:tab pos="6983413" algn="l"/>
                <a:tab pos="7897813" algn="l"/>
                <a:tab pos="8812213" algn="l"/>
                <a:tab pos="9726613" algn="l"/>
              </a:tabLst>
              <a:defRPr/>
            </a:pPr>
            <a:r>
              <a:rPr lang="it-IT" smtClean="0">
                <a:solidFill>
                  <a:srgbClr val="000099"/>
                </a:solidFill>
              </a:rPr>
              <a:t> Individui con una storia personale di frequenti ustioni solari in età infantile e nell'adolescenza. </a:t>
            </a:r>
          </a:p>
          <a:p>
            <a:pPr marL="12700" indent="0" eaLnBrk="1" hangingPunct="1">
              <a:buClr>
                <a:srgbClr val="FFCC00"/>
              </a:buClr>
              <a:buSzPct val="120000"/>
              <a:buFont typeface="Tahoma" charset="0"/>
              <a:buChar char="•"/>
              <a:tabLst>
                <a:tab pos="582613" algn="l"/>
                <a:tab pos="1497013" algn="l"/>
                <a:tab pos="2411413" algn="l"/>
                <a:tab pos="3325813" algn="l"/>
                <a:tab pos="4240213" algn="l"/>
                <a:tab pos="5154613" algn="l"/>
                <a:tab pos="6069013" algn="l"/>
                <a:tab pos="6983413" algn="l"/>
                <a:tab pos="7897813" algn="l"/>
                <a:tab pos="8812213" algn="l"/>
                <a:tab pos="9726613" algn="l"/>
              </a:tabLst>
              <a:defRPr/>
            </a:pPr>
            <a:r>
              <a:rPr lang="it-IT" smtClean="0">
                <a:solidFill>
                  <a:srgbClr val="000099"/>
                </a:solidFill>
              </a:rPr>
              <a:t> Persone che assumono farmaci. In questo caso, si dovrebbe chiedere il parere del medico curante per appurare se essi possano aumentare la propria fotosensibilità agli UV. </a:t>
            </a:r>
          </a:p>
        </p:txBody>
      </p:sp>
    </p:spTree>
    <p:extLst>
      <p:ext uri="{BB962C8B-B14F-4D97-AF65-F5344CB8AC3E}">
        <p14:creationId xmlns:p14="http://schemas.microsoft.com/office/powerpoint/2010/main" val="452382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3"/>
          <p:cNvSpPr>
            <a:spLocks noGrp="1"/>
          </p:cNvSpPr>
          <p:nvPr>
            <p:ph type="ftr" sz="quarter" idx="10"/>
          </p:nvPr>
        </p:nvSpPr>
        <p:spPr/>
        <p:txBody>
          <a:bodyPr/>
          <a:lstStyle/>
          <a:p>
            <a:pPr>
              <a:defRPr/>
            </a:pPr>
            <a:r>
              <a:rPr lang="it-IT"/>
              <a:t>									</a:t>
            </a:r>
            <a:fld id="{8648EF1C-EBB5-BD47-98EB-E45F1845268B}" type="slidenum">
              <a:rPr lang="it-IT"/>
              <a:pPr>
                <a:defRPr/>
              </a:pPr>
              <a:t>68</a:t>
            </a:fld>
            <a:endParaRPr lang="it-IT"/>
          </a:p>
        </p:txBody>
      </p:sp>
      <p:sp>
        <p:nvSpPr>
          <p:cNvPr id="55297" name="Rectangle 1"/>
          <p:cNvSpPr>
            <a:spLocks noGrp="1" noChangeArrowheads="1"/>
          </p:cNvSpPr>
          <p:nvPr>
            <p:ph type="body"/>
          </p:nvPr>
        </p:nvSpPr>
        <p:spPr>
          <a:xfrm>
            <a:off x="539750" y="527051"/>
            <a:ext cx="8207375" cy="6102349"/>
          </a:xfrm>
        </p:spPr>
        <p:txBody>
          <a:bodyPr anchor="t">
            <a:normAutofit lnSpcReduction="10000"/>
          </a:bodyPr>
          <a:lstStyle/>
          <a:p>
            <a:pPr marL="17463" algn="ctr" eaLnBrk="1" hangingPunct="1">
              <a:lnSpc>
                <a:spcPct val="80000"/>
              </a:lnSpc>
              <a:spcBef>
                <a:spcPts val="700"/>
              </a:spcBef>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en-US" sz="2800" b="1" dirty="0" err="1" smtClean="0">
                <a:solidFill>
                  <a:srgbClr val="FF0000"/>
                </a:solidFill>
                <a:effectLst/>
              </a:rPr>
              <a:t>Criticità</a:t>
            </a:r>
            <a:r>
              <a:rPr lang="en-US" sz="2800" b="1" dirty="0" smtClean="0">
                <a:solidFill>
                  <a:srgbClr val="FF0000"/>
                </a:solidFill>
                <a:effectLst/>
              </a:rPr>
              <a:t> </a:t>
            </a:r>
            <a:r>
              <a:rPr lang="en-US" sz="2800" b="1" dirty="0" smtClean="0">
                <a:solidFill>
                  <a:srgbClr val="FF0000"/>
                </a:solidFill>
                <a:effectLst/>
              </a:rPr>
              <a:t>RICORRENTI  (CAUSA PRINCIPALE INFORTUNI)</a:t>
            </a:r>
            <a:endParaRPr lang="en-US" sz="2800" b="1" dirty="0" smtClean="0">
              <a:solidFill>
                <a:srgbClr val="FF0000"/>
              </a:solidFill>
              <a:effectLst/>
            </a:endParaRPr>
          </a:p>
          <a:p>
            <a:pPr marL="17463" algn="ctr" eaLnBrk="1" hangingPunct="1">
              <a:lnSpc>
                <a:spcPct val="80000"/>
              </a:lnSpc>
              <a:spcBef>
                <a:spcPts val="450"/>
              </a:spcBef>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en-US" sz="1800" dirty="0" smtClean="0">
                <a:solidFill>
                  <a:srgbClr val="FF0000"/>
                </a:solidFill>
              </a:rPr>
              <a:t>.</a:t>
            </a:r>
            <a:endParaRPr lang="en-US" sz="1800" dirty="0" smtClean="0">
              <a:solidFill>
                <a:srgbClr val="FF0000"/>
              </a:solidFill>
            </a:endParaRPr>
          </a:p>
          <a:p>
            <a:pPr marL="17463" algn="ctr" eaLnBrk="1" hangingPunct="1">
              <a:lnSpc>
                <a:spcPct val="80000"/>
              </a:lnSpc>
              <a:spcBef>
                <a:spcPts val="700"/>
              </a:spcBef>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en-US" sz="2800" b="1" dirty="0" err="1" smtClean="0">
                <a:solidFill>
                  <a:srgbClr val="000000"/>
                </a:solidFill>
                <a:effectLst/>
              </a:rPr>
              <a:t>L’operatore</a:t>
            </a:r>
            <a:r>
              <a:rPr lang="en-US" sz="2800" b="1" dirty="0" smtClean="0">
                <a:solidFill>
                  <a:srgbClr val="000000"/>
                </a:solidFill>
                <a:effectLst/>
              </a:rPr>
              <a:t> </a:t>
            </a:r>
            <a:r>
              <a:rPr lang="en-US" sz="2800" b="1" dirty="0" smtClean="0">
                <a:solidFill>
                  <a:srgbClr val="000000"/>
                </a:solidFill>
                <a:effectLst/>
              </a:rPr>
              <a:t>VALUTA </a:t>
            </a:r>
            <a:r>
              <a:rPr lang="en-US" sz="2800" b="1" dirty="0" err="1" smtClean="0">
                <a:solidFill>
                  <a:srgbClr val="FF0000"/>
                </a:solidFill>
                <a:effectLst/>
              </a:rPr>
              <a:t>i</a:t>
            </a:r>
            <a:r>
              <a:rPr lang="en-US" sz="2800" b="1" dirty="0" smtClean="0">
                <a:solidFill>
                  <a:srgbClr val="FF0000"/>
                </a:solidFill>
                <a:effectLst/>
              </a:rPr>
              <a:t> </a:t>
            </a:r>
            <a:r>
              <a:rPr lang="en-US" sz="2800" b="1" dirty="0" smtClean="0">
                <a:solidFill>
                  <a:srgbClr val="FF0000"/>
                </a:solidFill>
                <a:effectLst/>
              </a:rPr>
              <a:t>tempi di </a:t>
            </a:r>
            <a:r>
              <a:rPr lang="en-US" sz="2800" b="1" dirty="0" err="1" smtClean="0">
                <a:solidFill>
                  <a:srgbClr val="FF0000"/>
                </a:solidFill>
                <a:effectLst/>
              </a:rPr>
              <a:t>esposizione</a:t>
            </a:r>
            <a:r>
              <a:rPr lang="en-US" sz="2800" b="1" dirty="0" smtClean="0">
                <a:solidFill>
                  <a:srgbClr val="FF0000"/>
                </a:solidFill>
                <a:effectLst/>
              </a:rPr>
              <a:t> </a:t>
            </a:r>
            <a:r>
              <a:rPr lang="en-US" sz="2800" b="1" dirty="0" err="1" smtClean="0">
                <a:solidFill>
                  <a:srgbClr val="000000"/>
                </a:solidFill>
                <a:effectLst/>
              </a:rPr>
              <a:t>più</a:t>
            </a:r>
            <a:r>
              <a:rPr lang="en-US" sz="2800" b="1" dirty="0" smtClean="0">
                <a:solidFill>
                  <a:srgbClr val="000000"/>
                </a:solidFill>
                <a:effectLst/>
              </a:rPr>
              <a:t> </a:t>
            </a:r>
            <a:r>
              <a:rPr lang="en-US" sz="2800" b="1" dirty="0" err="1" smtClean="0">
                <a:solidFill>
                  <a:srgbClr val="000000"/>
                </a:solidFill>
                <a:effectLst/>
              </a:rPr>
              <a:t>idonei</a:t>
            </a:r>
            <a:r>
              <a:rPr lang="en-US" sz="2800" b="1" dirty="0" smtClean="0">
                <a:solidFill>
                  <a:srgbClr val="000000"/>
                </a:solidFill>
                <a:effectLst/>
              </a:rPr>
              <a:t>,</a:t>
            </a:r>
            <a:r>
              <a:rPr lang="en-US" sz="2800" b="1" dirty="0" smtClean="0">
                <a:solidFill>
                  <a:srgbClr val="FF0000"/>
                </a:solidFill>
                <a:effectLst/>
              </a:rPr>
              <a:t> in base al </a:t>
            </a:r>
            <a:r>
              <a:rPr lang="en-US" sz="2800" b="1" dirty="0" err="1" smtClean="0">
                <a:solidFill>
                  <a:srgbClr val="FF0000"/>
                </a:solidFill>
                <a:effectLst/>
              </a:rPr>
              <a:t>fototipo</a:t>
            </a:r>
            <a:r>
              <a:rPr lang="en-US" sz="2800" b="1" dirty="0" smtClean="0">
                <a:solidFill>
                  <a:srgbClr val="FF0000"/>
                </a:solidFill>
                <a:effectLst/>
              </a:rPr>
              <a:t> </a:t>
            </a:r>
            <a:r>
              <a:rPr lang="en-US" sz="2800" b="1" dirty="0" err="1" smtClean="0">
                <a:solidFill>
                  <a:srgbClr val="FF0000"/>
                </a:solidFill>
                <a:effectLst/>
              </a:rPr>
              <a:t>dell’utilizzatore</a:t>
            </a:r>
            <a:r>
              <a:rPr lang="en-US" sz="2800" b="1" dirty="0" smtClean="0">
                <a:solidFill>
                  <a:srgbClr val="FF0000"/>
                </a:solidFill>
                <a:effectLst/>
              </a:rPr>
              <a:t> e secondo le </a:t>
            </a:r>
            <a:r>
              <a:rPr lang="en-US" sz="2800" b="1" u="sng" dirty="0" err="1" smtClean="0">
                <a:solidFill>
                  <a:srgbClr val="FF0000"/>
                </a:solidFill>
                <a:effectLst/>
              </a:rPr>
              <a:t>indicazioni</a:t>
            </a:r>
            <a:r>
              <a:rPr lang="en-US" sz="2800" b="1" u="sng" dirty="0" smtClean="0">
                <a:solidFill>
                  <a:srgbClr val="FF0000"/>
                </a:solidFill>
                <a:effectLst/>
              </a:rPr>
              <a:t> </a:t>
            </a:r>
            <a:r>
              <a:rPr lang="en-US" sz="2800" b="1" u="sng" dirty="0" err="1" smtClean="0">
                <a:solidFill>
                  <a:srgbClr val="FF0000"/>
                </a:solidFill>
                <a:effectLst/>
              </a:rPr>
              <a:t>fornite</a:t>
            </a:r>
            <a:r>
              <a:rPr lang="en-US" sz="2800" b="1" u="sng" dirty="0" smtClean="0">
                <a:solidFill>
                  <a:srgbClr val="FF0000"/>
                </a:solidFill>
                <a:effectLst/>
              </a:rPr>
              <a:t> dal </a:t>
            </a:r>
            <a:r>
              <a:rPr lang="en-US" sz="2800" b="1" u="sng" dirty="0" err="1" smtClean="0">
                <a:solidFill>
                  <a:srgbClr val="FF0000"/>
                </a:solidFill>
                <a:effectLst/>
              </a:rPr>
              <a:t>costruttore</a:t>
            </a:r>
            <a:r>
              <a:rPr lang="en-US" sz="2800" b="1" dirty="0" smtClean="0">
                <a:solidFill>
                  <a:srgbClr val="FF0000"/>
                </a:solidFill>
                <a:effectLst/>
              </a:rPr>
              <a:t>.</a:t>
            </a:r>
          </a:p>
          <a:p>
            <a:pPr marL="17463" algn="ctr" eaLnBrk="1" hangingPunct="1">
              <a:lnSpc>
                <a:spcPct val="80000"/>
              </a:lnSpc>
              <a:spcBef>
                <a:spcPts val="700"/>
              </a:spcBef>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en-US" sz="2800" b="1" dirty="0" smtClean="0">
                <a:solidFill>
                  <a:srgbClr val="FF0000"/>
                </a:solidFill>
              </a:rPr>
              <a:t>CORRETTA MANUTENZIONE TIMER</a:t>
            </a:r>
          </a:p>
          <a:p>
            <a:pPr marL="17463" algn="ctr" eaLnBrk="1" hangingPunct="1">
              <a:lnSpc>
                <a:spcPct val="80000"/>
              </a:lnSpc>
              <a:spcBef>
                <a:spcPts val="700"/>
              </a:spcBef>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en-US" sz="2800" b="1" dirty="0" smtClean="0">
                <a:solidFill>
                  <a:srgbClr val="FF0000"/>
                </a:solidFill>
              </a:rPr>
              <a:t>CONTROL</a:t>
            </a:r>
            <a:r>
              <a:rPr lang="en-US" sz="2800" b="1" dirty="0" smtClean="0">
                <a:solidFill>
                  <a:srgbClr val="FF0000"/>
                </a:solidFill>
              </a:rPr>
              <a:t>LO EMISSIONE LAMPADE </a:t>
            </a:r>
          </a:p>
          <a:p>
            <a:pPr marL="17463" algn="ctr" eaLnBrk="1" hangingPunct="1">
              <a:lnSpc>
                <a:spcPct val="80000"/>
              </a:lnSpc>
              <a:spcBef>
                <a:spcPts val="700"/>
              </a:spcBef>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en-US" sz="2800" b="1" dirty="0" smtClean="0">
              <a:solidFill>
                <a:srgbClr val="FF0000"/>
              </a:solidFill>
              <a:effectLst/>
            </a:endParaRPr>
          </a:p>
          <a:p>
            <a:pPr marL="17463" algn="ctr" eaLnBrk="1" hangingPunct="1">
              <a:lnSpc>
                <a:spcPct val="80000"/>
              </a:lnSpc>
              <a:spcBef>
                <a:spcPts val="700"/>
              </a:spcBef>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en-US" sz="2800" b="1" dirty="0" smtClean="0">
                <a:solidFill>
                  <a:srgbClr val="0000FF"/>
                </a:solidFill>
                <a:effectLst/>
              </a:rPr>
              <a:t>INFORMATIVA AL CLIENTE</a:t>
            </a:r>
            <a:r>
              <a:rPr lang="en-US" sz="2800" b="1" dirty="0" smtClean="0">
                <a:solidFill>
                  <a:srgbClr val="0000FF"/>
                </a:solidFill>
                <a:effectLst/>
              </a:rPr>
              <a:t> </a:t>
            </a:r>
            <a:endParaRPr lang="en-US" sz="2800" b="1" dirty="0" smtClean="0">
              <a:solidFill>
                <a:srgbClr val="0000FF"/>
              </a:solidFill>
              <a:effectLst/>
            </a:endParaRPr>
          </a:p>
          <a:p>
            <a:pPr marL="17463" algn="ctr" eaLnBrk="1" hangingPunct="1">
              <a:lnSpc>
                <a:spcPct val="80000"/>
              </a:lnSpc>
              <a:spcBef>
                <a:spcPts val="700"/>
              </a:spcBef>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en-US" sz="2800" b="1" dirty="0" err="1" smtClean="0">
                <a:solidFill>
                  <a:srgbClr val="FF0000"/>
                </a:solidFill>
                <a:effectLst/>
              </a:rPr>
              <a:t>Esclusione</a:t>
            </a:r>
            <a:r>
              <a:rPr lang="en-US" sz="2800" b="1" dirty="0" smtClean="0">
                <a:solidFill>
                  <a:srgbClr val="FF0000"/>
                </a:solidFill>
                <a:effectLst/>
              </a:rPr>
              <a:t> </a:t>
            </a:r>
            <a:r>
              <a:rPr lang="en-US" sz="2800" b="1" dirty="0" err="1" smtClean="0">
                <a:solidFill>
                  <a:srgbClr val="FF0000"/>
                </a:solidFill>
                <a:effectLst/>
              </a:rPr>
              <a:t>soggetti</a:t>
            </a:r>
            <a:r>
              <a:rPr lang="en-US" sz="2800" b="1" dirty="0" smtClean="0">
                <a:solidFill>
                  <a:srgbClr val="FF0000"/>
                </a:solidFill>
                <a:effectLst/>
              </a:rPr>
              <a:t> con </a:t>
            </a:r>
            <a:r>
              <a:rPr lang="en-US" sz="2800" b="1" dirty="0" err="1" smtClean="0">
                <a:solidFill>
                  <a:srgbClr val="FF0000"/>
                </a:solidFill>
                <a:effectLst/>
              </a:rPr>
              <a:t>controindicazioni</a:t>
            </a:r>
            <a:endParaRPr lang="en-US" sz="2800" b="1" dirty="0" smtClean="0">
              <a:solidFill>
                <a:srgbClr val="FF0000"/>
              </a:solidFill>
              <a:effectLst/>
            </a:endParaRPr>
          </a:p>
          <a:p>
            <a:pPr marL="17463" algn="ctr" eaLnBrk="1" hangingPunct="1">
              <a:lnSpc>
                <a:spcPct val="80000"/>
              </a:lnSpc>
              <a:spcBef>
                <a:spcPts val="700"/>
              </a:spcBef>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en-US" sz="2800" b="1" dirty="0">
              <a:solidFill>
                <a:srgbClr val="FF0000"/>
              </a:solidFill>
            </a:endParaRPr>
          </a:p>
          <a:p>
            <a:pPr marL="17463" algn="ctr" eaLnBrk="1" hangingPunct="1">
              <a:lnSpc>
                <a:spcPct val="80000"/>
              </a:lnSpc>
              <a:spcBef>
                <a:spcPts val="700"/>
              </a:spcBef>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en-US" sz="2800" b="1" dirty="0" smtClean="0">
                <a:solidFill>
                  <a:srgbClr val="FF0000"/>
                </a:solidFill>
                <a:effectLst/>
              </a:rPr>
              <a:t>EVITARE  USO DI OLI-PRODOTTI COSMETICI- USO DI SOSTANZE FOTOTOSSICHE O FOTOSENSIBILIZZANTI  ETC.  PRIMA DELL’ESPOSIZIONE</a:t>
            </a:r>
            <a:endParaRPr lang="en-US" sz="2800" b="1" dirty="0" smtClean="0">
              <a:solidFill>
                <a:srgbClr val="FF0000"/>
              </a:solidFill>
              <a:effectLst/>
            </a:endParaRPr>
          </a:p>
          <a:p>
            <a:pPr marL="17463" algn="ctr" eaLnBrk="1" hangingPunct="1">
              <a:lnSpc>
                <a:spcPct val="80000"/>
              </a:lnSpc>
              <a:spcBef>
                <a:spcPts val="700"/>
              </a:spcBef>
              <a:buClr>
                <a:srgbClr val="FFCC00"/>
              </a:buClr>
              <a:buSzPct val="120000"/>
              <a:buFont typeface="Tahoma"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en-US" sz="2800" b="1" dirty="0" smtClean="0">
              <a:solidFill>
                <a:srgbClr val="FF0000"/>
              </a:solidFill>
              <a:effectLst/>
            </a:endParaRPr>
          </a:p>
          <a:p>
            <a:pPr marL="17463" eaLnBrk="1" hangingPunct="1">
              <a:lnSpc>
                <a:spcPct val="80000"/>
              </a:lnSpc>
              <a:spcBef>
                <a:spcPts val="700"/>
              </a:spcBef>
              <a:buClr>
                <a:srgbClr val="FFCC00"/>
              </a:buClr>
              <a:buSzPct val="120000"/>
              <a:buFont typeface="Tahoma"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en-US" sz="2800" b="1" dirty="0" smtClean="0">
              <a:solidFill>
                <a:srgbClr val="FF0000"/>
              </a:solidFill>
              <a:effectLst/>
            </a:endParaRPr>
          </a:p>
          <a:p>
            <a:pPr marL="17463" eaLnBrk="1" hangingPunct="1">
              <a:lnSpc>
                <a:spcPct val="80000"/>
              </a:lnSpc>
              <a:spcBef>
                <a:spcPts val="700"/>
              </a:spcBef>
              <a:buClrTx/>
              <a:buSzTx/>
              <a:buFontTx/>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en-US" sz="2800" b="1" dirty="0" smtClean="0">
              <a:solidFill>
                <a:srgbClr val="FF0000"/>
              </a:solidFill>
              <a:effectLst/>
            </a:endParaRPr>
          </a:p>
        </p:txBody>
      </p:sp>
    </p:spTree>
    <p:extLst>
      <p:ext uri="{BB962C8B-B14F-4D97-AF65-F5344CB8AC3E}">
        <p14:creationId xmlns:p14="http://schemas.microsoft.com/office/powerpoint/2010/main" val="957416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piè di pagina 1"/>
          <p:cNvSpPr>
            <a:spLocks noGrp="1"/>
          </p:cNvSpPr>
          <p:nvPr>
            <p:ph type="ftr" sz="quarter" idx="10"/>
          </p:nvPr>
        </p:nvSpPr>
        <p:spPr/>
        <p:txBody>
          <a:bodyPr/>
          <a:lstStyle/>
          <a:p>
            <a:pPr>
              <a:defRPr/>
            </a:pPr>
            <a:r>
              <a:rPr lang="it-IT"/>
              <a:t>									</a:t>
            </a:r>
            <a:fld id="{4E419D46-FB90-6F44-A364-B0C03166EBC8}" type="slidenum">
              <a:rPr lang="it-IT"/>
              <a:pPr>
                <a:defRPr/>
              </a:pPr>
              <a:t>69</a:t>
            </a:fld>
            <a:endParaRPr lang="it-IT"/>
          </a:p>
        </p:txBody>
      </p:sp>
      <p:pic>
        <p:nvPicPr>
          <p:cNvPr id="563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539750"/>
            <a:ext cx="4576763" cy="288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63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3" y="3076575"/>
            <a:ext cx="3413125"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63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638" y="4119563"/>
            <a:ext cx="3100387" cy="2411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63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4975" y="3756025"/>
            <a:ext cx="4370388" cy="2770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63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9688" y="363538"/>
            <a:ext cx="1628775" cy="2738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94603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7"/>
            <a:ext cx="7886700" cy="498474"/>
          </a:xfrm>
        </p:spPr>
        <p:txBody>
          <a:bodyPr>
            <a:normAutofit/>
          </a:bodyPr>
          <a:lstStyle/>
          <a:p>
            <a:r>
              <a:rPr lang="it-IT" sz="2400" dirty="0" smtClean="0">
                <a:solidFill>
                  <a:srgbClr val="FF0000"/>
                </a:solidFill>
              </a:rPr>
              <a:t>INDICE</a:t>
            </a:r>
            <a:endParaRPr lang="it-IT" sz="2400" dirty="0">
              <a:solidFill>
                <a:srgbClr val="FF0000"/>
              </a:solidFill>
            </a:endParaRPr>
          </a:p>
        </p:txBody>
      </p:sp>
      <p:pic>
        <p:nvPicPr>
          <p:cNvPr id="6" name="Segnaposto contenuto 5" descr="INDICE.tiff"/>
          <p:cNvPicPr>
            <a:picLocks noGrp="1" noChangeAspect="1"/>
          </p:cNvPicPr>
          <p:nvPr>
            <p:ph idx="1"/>
          </p:nvPr>
        </p:nvPicPr>
        <p:blipFill rotWithShape="1">
          <a:blip r:embed="rId2">
            <a:extLst>
              <a:ext uri="{28A0092B-C50C-407E-A947-70E740481C1C}">
                <a14:useLocalDpi xmlns:a14="http://schemas.microsoft.com/office/drawing/2010/main" val="0"/>
              </a:ext>
            </a:extLst>
          </a:blip>
          <a:srcRect t="-3402" b="-10544"/>
          <a:stretch/>
        </p:blipFill>
        <p:spPr>
          <a:xfrm>
            <a:off x="254000" y="863600"/>
            <a:ext cx="8890000" cy="5672667"/>
          </a:xfrm>
        </p:spPr>
      </p:pic>
    </p:spTree>
    <p:extLst>
      <p:ext uri="{BB962C8B-B14F-4D97-AF65-F5344CB8AC3E}">
        <p14:creationId xmlns:p14="http://schemas.microsoft.com/office/powerpoint/2010/main" val="278183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it-IT"/>
              <a:t>									</a:t>
            </a:r>
            <a:fld id="{84994761-42B4-3F4B-8FF5-B147BD1FBA7B}" type="slidenum">
              <a:rPr lang="it-IT"/>
              <a:pPr>
                <a:defRPr/>
              </a:pPr>
              <a:t>70</a:t>
            </a:fld>
            <a:endParaRPr lang="it-IT"/>
          </a:p>
        </p:txBody>
      </p:sp>
      <p:sp>
        <p:nvSpPr>
          <p:cNvPr id="57345" name="Rectangle 1"/>
          <p:cNvSpPr>
            <a:spLocks noGrp="1" noChangeArrowheads="1"/>
          </p:cNvSpPr>
          <p:nvPr>
            <p:ph type="title"/>
          </p:nvPr>
        </p:nvSpPr>
        <p:spPr>
          <a:xfrm>
            <a:off x="457200" y="503238"/>
            <a:ext cx="8229600" cy="2133600"/>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dirty="0" smtClean="0">
                <a:solidFill>
                  <a:srgbClr val="FF0000"/>
                </a:solidFill>
              </a:rPr>
              <a:t>Attività sistematica di controllo un po’ di numeri</a:t>
            </a:r>
            <a:br>
              <a:rPr lang="it-IT" dirty="0" smtClean="0">
                <a:solidFill>
                  <a:srgbClr val="FF0000"/>
                </a:solidFill>
              </a:rPr>
            </a:br>
            <a:r>
              <a:rPr lang="it-IT" dirty="0" smtClean="0">
                <a:solidFill>
                  <a:srgbClr val="FF0000"/>
                </a:solidFill>
              </a:rPr>
              <a:t>Anno 2011: Progetto di iniziativa</a:t>
            </a:r>
            <a:br>
              <a:rPr lang="it-IT" dirty="0" smtClean="0">
                <a:solidFill>
                  <a:srgbClr val="FF0000"/>
                </a:solidFill>
              </a:rPr>
            </a:br>
            <a:r>
              <a:rPr lang="it-IT" dirty="0" smtClean="0">
                <a:solidFill>
                  <a:srgbClr val="FF0000"/>
                </a:solidFill>
              </a:rPr>
              <a:t>Siena , Empoli </a:t>
            </a:r>
          </a:p>
        </p:txBody>
      </p:sp>
      <p:sp>
        <p:nvSpPr>
          <p:cNvPr id="57346" name="Rectangle 2"/>
          <p:cNvSpPr>
            <a:spLocks noGrp="1" noChangeArrowheads="1"/>
          </p:cNvSpPr>
          <p:nvPr>
            <p:ph type="body" idx="1"/>
          </p:nvPr>
        </p:nvSpPr>
        <p:spPr>
          <a:xfrm>
            <a:off x="0" y="2792413"/>
            <a:ext cx="8956675" cy="4033837"/>
          </a:xfrm>
        </p:spPr>
        <p:txBody>
          <a:bodyPr/>
          <a:lstStyle/>
          <a:p>
            <a:pPr marL="341313" indent="-341313" eaLnBrk="1" hangingPunct="1">
              <a:buClr>
                <a:srgbClr val="010199"/>
              </a:buClr>
              <a:buSzPct val="120000"/>
              <a:buFont typeface="Wingding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800" dirty="0" smtClean="0">
                <a:solidFill>
                  <a:srgbClr val="FF0000"/>
                </a:solidFill>
              </a:rPr>
              <a:t>Su un campione 50 lampade UV valutate circa il 70% non è risultato conforme ai valori di emissione</a:t>
            </a:r>
          </a:p>
          <a:p>
            <a:pPr marL="341313" indent="-341313" eaLnBrk="1" hangingPunct="1">
              <a:buClr>
                <a:srgbClr val="010199"/>
              </a:buClr>
              <a:buSzPct val="120000"/>
              <a:buFont typeface="Wingding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800" dirty="0" smtClean="0">
                <a:solidFill>
                  <a:srgbClr val="FF0000"/>
                </a:solidFill>
              </a:rPr>
              <a:t>Richiesta sostituzione lampade con certificato di emissione UV</a:t>
            </a:r>
          </a:p>
          <a:p>
            <a:pPr marL="341313" indent="-341313" eaLnBrk="1" hangingPunct="1">
              <a:buClr>
                <a:srgbClr val="010199"/>
              </a:buClr>
              <a:buSzPct val="120000"/>
              <a:buFont typeface="Wingding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800" dirty="0" smtClean="0">
                <a:solidFill>
                  <a:srgbClr val="FF0000"/>
                </a:solidFill>
              </a:rPr>
              <a:t>Controlli a campione</a:t>
            </a:r>
          </a:p>
          <a:p>
            <a:pPr marL="341313" indent="-341313" eaLnBrk="1" hangingPunct="1">
              <a:buClr>
                <a:srgbClr val="010199"/>
              </a:buClr>
              <a:buSzPct val="120000"/>
              <a:buFont typeface="Wingding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sz="2800" dirty="0">
              <a:solidFill>
                <a:srgbClr val="FF0000"/>
              </a:solidFill>
            </a:endParaRPr>
          </a:p>
          <a:p>
            <a:pPr marL="341313" indent="-341313" eaLnBrk="1" hangingPunct="1">
              <a:buClr>
                <a:srgbClr val="010199"/>
              </a:buClr>
              <a:buSzPct val="120000"/>
              <a:buFont typeface="Wingding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dirty="0" smtClean="0">
                <a:solidFill>
                  <a:srgbClr val="FF0000"/>
                </a:solidFill>
              </a:rPr>
              <a:t>DAI CONTROLLI EFFETTUATI NEGLI ULTIMI DUE ANNI LE NON CONFORMITA’ SONO DELL’ORDINE DEL 20%</a:t>
            </a:r>
          </a:p>
          <a:p>
            <a:pPr marL="341313" indent="-341313" eaLnBrk="1" hangingPunct="1">
              <a:buClr>
                <a:srgbClr val="010199"/>
              </a:buClr>
              <a:buSzPct val="120000"/>
              <a:buFont typeface="Wingding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dirty="0">
              <a:solidFill>
                <a:srgbClr val="FF0000"/>
              </a:solidFill>
            </a:endParaRPr>
          </a:p>
          <a:p>
            <a:pPr marL="341313" indent="-341313" eaLnBrk="1" hangingPunct="1">
              <a:buClr>
                <a:srgbClr val="010199"/>
              </a:buClr>
              <a:buSzPct val="120000"/>
              <a:buFont typeface="Wingding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dirty="0" smtClean="0">
              <a:solidFill>
                <a:srgbClr val="FF0000"/>
              </a:solidFill>
            </a:endParaRPr>
          </a:p>
          <a:p>
            <a:pPr marL="341313" indent="-341313" eaLnBrk="1" hangingPunct="1">
              <a:buClr>
                <a:srgbClr val="FFCC00"/>
              </a:buClr>
              <a:buSzPct val="120000"/>
              <a:buFont typeface="Tahoma"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dirty="0" smtClean="0">
              <a:solidFill>
                <a:srgbClr val="FF0000"/>
              </a:solidFill>
            </a:endParaRPr>
          </a:p>
          <a:p>
            <a:pPr marL="341313" indent="-341313" eaLnBrk="1" hangingPunct="1">
              <a:buClr>
                <a:srgbClr val="FFCC00"/>
              </a:buClr>
              <a:buSzPct val="120000"/>
              <a:buFont typeface="Tahoma"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dirty="0" smtClean="0">
              <a:solidFill>
                <a:srgbClr val="FF0000"/>
              </a:solidFill>
            </a:endParaRPr>
          </a:p>
        </p:txBody>
      </p:sp>
    </p:spTree>
    <p:extLst>
      <p:ext uri="{BB962C8B-B14F-4D97-AF65-F5344CB8AC3E}">
        <p14:creationId xmlns:p14="http://schemas.microsoft.com/office/powerpoint/2010/main" val="20468967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0"/>
          </p:nvPr>
        </p:nvSpPr>
        <p:spPr/>
        <p:txBody>
          <a:bodyPr/>
          <a:lstStyle/>
          <a:p>
            <a:pPr>
              <a:defRPr/>
            </a:pPr>
            <a:r>
              <a:rPr lang="it-IT"/>
              <a:t>									</a:t>
            </a:r>
            <a:fld id="{5986FE0E-F0D0-9746-AD9C-8115F2B03634}" type="slidenum">
              <a:rPr lang="it-IT"/>
              <a:pPr>
                <a:defRPr/>
              </a:pPr>
              <a:t>71</a:t>
            </a:fld>
            <a:endParaRPr lang="it-IT"/>
          </a:p>
        </p:txBody>
      </p:sp>
      <p:sp>
        <p:nvSpPr>
          <p:cNvPr id="58369" name="Rectangle 1"/>
          <p:cNvSpPr>
            <a:spLocks noGrp="1" noChangeArrowheads="1"/>
          </p:cNvSpPr>
          <p:nvPr>
            <p:ph type="title"/>
          </p:nvPr>
        </p:nvSpPr>
        <p:spPr>
          <a:xfrm>
            <a:off x="395288" y="836613"/>
            <a:ext cx="8229600" cy="911225"/>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smtClean="0">
                <a:solidFill>
                  <a:srgbClr val="FF0000"/>
                </a:solidFill>
              </a:rPr>
              <a:t>Solarium: verifica requisiti strutturali</a:t>
            </a:r>
          </a:p>
        </p:txBody>
      </p:sp>
      <p:sp>
        <p:nvSpPr>
          <p:cNvPr id="58370" name="Rectangle 2"/>
          <p:cNvSpPr>
            <a:spLocks noGrp="1" noChangeArrowheads="1"/>
          </p:cNvSpPr>
          <p:nvPr>
            <p:ph type="body" idx="1"/>
          </p:nvPr>
        </p:nvSpPr>
        <p:spPr>
          <a:xfrm>
            <a:off x="457200" y="1905000"/>
            <a:ext cx="8229600" cy="4114800"/>
          </a:xfrm>
          <a:ln w="9360">
            <a:solidFill>
              <a:srgbClr val="FF0000"/>
            </a:solidFill>
            <a:miter lim="800000"/>
            <a:headEnd/>
            <a:tailEnd/>
          </a:ln>
        </p:spPr>
        <p:txBody>
          <a:bodyPr/>
          <a:lstStyle/>
          <a:p>
            <a:pPr eaLnBrk="1" hangingPunct="1">
              <a:tabLst>
                <a:tab pos="574675" algn="l"/>
                <a:tab pos="1489075" algn="l"/>
                <a:tab pos="2403475" algn="l"/>
                <a:tab pos="3317875" algn="l"/>
                <a:tab pos="4232275" algn="l"/>
                <a:tab pos="5146675" algn="l"/>
                <a:tab pos="6061075" algn="l"/>
                <a:tab pos="6975475" algn="l"/>
                <a:tab pos="7889875" algn="l"/>
                <a:tab pos="8804275" algn="l"/>
                <a:tab pos="9718675" algn="l"/>
              </a:tabLst>
              <a:defRPr/>
            </a:pPr>
            <a:r>
              <a:rPr lang="it-IT" smtClean="0">
                <a:solidFill>
                  <a:srgbClr val="000000"/>
                </a:solidFill>
              </a:rPr>
              <a:t>La riflessione della </a:t>
            </a:r>
            <a:r>
              <a:rPr lang="it-IT" smtClean="0">
                <a:solidFill>
                  <a:srgbClr val="FF0000"/>
                </a:solidFill>
              </a:rPr>
              <a:t>radiazione UV</a:t>
            </a:r>
            <a:r>
              <a:rPr lang="it-IT" smtClean="0">
                <a:solidFill>
                  <a:srgbClr val="000000"/>
                </a:solidFill>
              </a:rPr>
              <a:t> sulle pareti interne dei locali è un fattore di incremento del rischio per l’utilizzatore in quanto potrebbe comportare un sovra dosaggio di </a:t>
            </a:r>
            <a:r>
              <a:rPr lang="it-IT" smtClean="0">
                <a:solidFill>
                  <a:srgbClr val="FF0000"/>
                </a:solidFill>
              </a:rPr>
              <a:t>raggi UV</a:t>
            </a:r>
            <a:r>
              <a:rPr lang="it-IT" smtClean="0">
                <a:solidFill>
                  <a:srgbClr val="000000"/>
                </a:solidFill>
              </a:rPr>
              <a:t>, pertanto la normativa richiede che le pareti dei locali di installazione </a:t>
            </a:r>
            <a:r>
              <a:rPr lang="it-IT" smtClean="0">
                <a:solidFill>
                  <a:srgbClr val="FF0000"/>
                </a:solidFill>
              </a:rPr>
              <a:t>non siano riflettenti </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838" y="0"/>
            <a:ext cx="1554162" cy="1243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692393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0"/>
          </p:nvPr>
        </p:nvSpPr>
        <p:spPr/>
        <p:txBody>
          <a:bodyPr/>
          <a:lstStyle/>
          <a:p>
            <a:pPr>
              <a:defRPr/>
            </a:pPr>
            <a:r>
              <a:rPr lang="it-IT"/>
              <a:t>									</a:t>
            </a:r>
            <a:fld id="{0859A0A5-9877-FE4E-A314-64ED6BD99562}" type="slidenum">
              <a:rPr lang="it-IT"/>
              <a:pPr>
                <a:defRPr/>
              </a:pPr>
              <a:t>72</a:t>
            </a:fld>
            <a:endParaRPr lang="it-IT"/>
          </a:p>
        </p:txBody>
      </p:sp>
      <p:sp>
        <p:nvSpPr>
          <p:cNvPr id="59393" name="Rectangle 1"/>
          <p:cNvSpPr>
            <a:spLocks noGrp="1" noChangeArrowheads="1"/>
          </p:cNvSpPr>
          <p:nvPr>
            <p:ph type="title"/>
          </p:nvPr>
        </p:nvSpPr>
        <p:spPr>
          <a:xfrm>
            <a:off x="539750" y="260350"/>
            <a:ext cx="8229600" cy="911225"/>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mtClean="0">
                <a:solidFill>
                  <a:srgbClr val="FF0000"/>
                </a:solidFill>
              </a:rPr>
              <a:t>Solarium: requisiti strutturali</a:t>
            </a:r>
          </a:p>
        </p:txBody>
      </p:sp>
      <p:sp>
        <p:nvSpPr>
          <p:cNvPr id="59394" name="Rectangle 2"/>
          <p:cNvSpPr>
            <a:spLocks noGrp="1" noChangeArrowheads="1"/>
          </p:cNvSpPr>
          <p:nvPr>
            <p:ph type="body" idx="1"/>
          </p:nvPr>
        </p:nvSpPr>
        <p:spPr>
          <a:xfrm>
            <a:off x="179388" y="1341438"/>
            <a:ext cx="8229600" cy="4114800"/>
          </a:xfrm>
        </p:spPr>
        <p:txBody>
          <a:bodyPr/>
          <a:lstStyle/>
          <a:p>
            <a:pPr marL="341313" indent="-341313" eaLnBrk="1" hangingPunct="1">
              <a:lnSpc>
                <a:spcPct val="90000"/>
              </a:lnSpc>
              <a:spcBef>
                <a:spcPts val="70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800" smtClean="0">
                <a:solidFill>
                  <a:srgbClr val="000000"/>
                </a:solidFill>
              </a:rPr>
              <a:t>I locali al cui interno sono posizionate le apparecchiature UV hanno talvolta le pareti riflettenti</a:t>
            </a:r>
          </a:p>
          <a:p>
            <a:pPr marL="341313" indent="-341313" eaLnBrk="1" hangingPunct="1">
              <a:lnSpc>
                <a:spcPct val="90000"/>
              </a:lnSpc>
              <a:spcBef>
                <a:spcPts val="70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800" smtClean="0">
                <a:solidFill>
                  <a:srgbClr val="000000"/>
                </a:solidFill>
              </a:rPr>
              <a:t>Talvolta le porte dei locali sono in vetro satinato </a:t>
            </a:r>
          </a:p>
          <a:p>
            <a:pPr marL="341313" indent="-341313" eaLnBrk="1" hangingPunct="1">
              <a:lnSpc>
                <a:spcPct val="90000"/>
              </a:lnSpc>
              <a:spcBef>
                <a:spcPts val="700"/>
              </a:spcBef>
              <a:buClr>
                <a:srgbClr val="FFCC00"/>
              </a:buClr>
              <a:buSzPct val="120000"/>
              <a:buFont typeface="Tahoma"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sz="2800" smtClean="0">
              <a:solidFill>
                <a:srgbClr val="000000"/>
              </a:solidFill>
            </a:endParaRPr>
          </a:p>
          <a:p>
            <a:pPr marL="341313" indent="-341313" eaLnBrk="1" hangingPunct="1">
              <a:lnSpc>
                <a:spcPct val="90000"/>
              </a:lnSpc>
              <a:spcBef>
                <a:spcPts val="70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800" smtClean="0">
                <a:solidFill>
                  <a:srgbClr val="000000"/>
                </a:solidFill>
              </a:rPr>
              <a:t>Necessaria l'applicazione di pellicole per bloccare i raggi UV trasmessi dalle porte in vetro satinato. </a:t>
            </a:r>
          </a:p>
        </p:txBody>
      </p:sp>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4508500"/>
            <a:ext cx="1763713" cy="234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06893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0"/>
          </p:nvPr>
        </p:nvSpPr>
        <p:spPr/>
        <p:txBody>
          <a:bodyPr/>
          <a:lstStyle/>
          <a:p>
            <a:pPr>
              <a:defRPr/>
            </a:pPr>
            <a:r>
              <a:rPr lang="it-IT"/>
              <a:t>									</a:t>
            </a:r>
            <a:fld id="{F1D518F4-59B0-EA45-B565-7774764D9C4E}" type="slidenum">
              <a:rPr lang="it-IT"/>
              <a:pPr>
                <a:defRPr/>
              </a:pPr>
              <a:t>73</a:t>
            </a:fld>
            <a:endParaRPr lang="it-IT"/>
          </a:p>
        </p:txBody>
      </p:sp>
      <p:sp>
        <p:nvSpPr>
          <p:cNvPr id="32769" name="Rectangle 1"/>
          <p:cNvSpPr>
            <a:spLocks noGrp="1" noChangeArrowheads="1"/>
          </p:cNvSpPr>
          <p:nvPr>
            <p:ph type="title"/>
          </p:nvPr>
        </p:nvSpPr>
        <p:spPr>
          <a:xfrm>
            <a:off x="457200" y="765175"/>
            <a:ext cx="8229600" cy="911225"/>
          </a:xfrm>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mtClean="0">
                <a:solidFill>
                  <a:srgbClr val="000099"/>
                </a:solidFill>
              </a:rPr>
              <a:t>ULTRASUONI</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113"/>
            <a:ext cx="8939213" cy="447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2938" y="0"/>
            <a:ext cx="2149475" cy="2008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28691199"/>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0"/>
          </p:nvPr>
        </p:nvSpPr>
        <p:spPr/>
        <p:txBody>
          <a:bodyPr/>
          <a:lstStyle/>
          <a:p>
            <a:pPr>
              <a:defRPr/>
            </a:pPr>
            <a:r>
              <a:rPr lang="it-IT"/>
              <a:t>									</a:t>
            </a:r>
            <a:fld id="{2A8F7325-1306-D540-B208-8C47B90A3F85}" type="slidenum">
              <a:rPr lang="it-IT"/>
              <a:pPr>
                <a:defRPr/>
              </a:pPr>
              <a:t>74</a:t>
            </a:fld>
            <a:endParaRPr lang="it-IT"/>
          </a:p>
        </p:txBody>
      </p:sp>
      <p:sp>
        <p:nvSpPr>
          <p:cNvPr id="33793" name="Rectangle 1"/>
          <p:cNvSpPr>
            <a:spLocks noGrp="1" noChangeArrowheads="1"/>
          </p:cNvSpPr>
          <p:nvPr>
            <p:ph type="title"/>
          </p:nvPr>
        </p:nvSpPr>
        <p:spPr>
          <a:xfrm>
            <a:off x="323850" y="541338"/>
            <a:ext cx="8229600" cy="1068387"/>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smtClean="0">
                <a:solidFill>
                  <a:srgbClr val="000000"/>
                </a:solidFill>
                <a:effectLst/>
              </a:rPr>
              <a:t>STIMOLATORI AD ULTRASUONI</a:t>
            </a:r>
            <a:br>
              <a:rPr lang="it-IT" sz="3200" smtClean="0">
                <a:solidFill>
                  <a:srgbClr val="000000"/>
                </a:solidFill>
                <a:effectLst/>
              </a:rPr>
            </a:br>
            <a:endParaRPr lang="it-IT" sz="3200" smtClean="0">
              <a:solidFill>
                <a:srgbClr val="000000"/>
              </a:solidFill>
              <a:effectLst/>
            </a:endParaRPr>
          </a:p>
        </p:txBody>
      </p:sp>
      <p:sp>
        <p:nvSpPr>
          <p:cNvPr id="33794" name="Text Box 2"/>
          <p:cNvSpPr txBox="1">
            <a:spLocks noChangeArrowheads="1"/>
          </p:cNvSpPr>
          <p:nvPr/>
        </p:nvSpPr>
        <p:spPr bwMode="auto">
          <a:xfrm>
            <a:off x="0" y="1644650"/>
            <a:ext cx="8893175" cy="5684838"/>
          </a:xfrm>
          <a:prstGeom prst="rect">
            <a:avLst/>
          </a:prstGeom>
          <a:noFill/>
          <a:ln w="936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0"/>
                <a:cs typeface="Arial"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0"/>
                <a:cs typeface="Arial"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0"/>
                <a:cs typeface="Arial"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0"/>
                <a:cs typeface="Arial"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0"/>
                <a:cs typeface="Arial" charset="0"/>
              </a:defRPr>
            </a:lvl5pPr>
            <a:lvl6pPr marL="2514600" indent="-228600" defTabSz="449263"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0"/>
                <a:cs typeface="Arial" charset="0"/>
              </a:defRPr>
            </a:lvl6pPr>
            <a:lvl7pPr marL="2971800" indent="-228600" defTabSz="449263"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0"/>
                <a:cs typeface="Arial" charset="0"/>
              </a:defRPr>
            </a:lvl7pPr>
            <a:lvl8pPr marL="3429000" indent="-228600" defTabSz="449263"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0"/>
                <a:cs typeface="Arial" charset="0"/>
              </a:defRPr>
            </a:lvl8pPr>
            <a:lvl9pPr marL="3886200" indent="-228600" defTabSz="449263"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FFFFFF"/>
                </a:solidFill>
                <a:latin typeface="Arial" charset="0"/>
                <a:ea typeface="ＭＳ Ｐゴシック" charset="0"/>
                <a:cs typeface="Arial" charset="0"/>
              </a:defRPr>
            </a:lvl9pPr>
          </a:lstStyle>
          <a:p>
            <a:pPr>
              <a:spcBef>
                <a:spcPts val="600"/>
              </a:spcBef>
              <a:defRPr/>
            </a:pPr>
            <a:r>
              <a:rPr lang="it-IT" smtClean="0">
                <a:solidFill>
                  <a:srgbClr val="000000"/>
                </a:solidFill>
                <a:latin typeface="Tahoma" charset="0"/>
                <a:cs typeface="Arial Unicode MS" charset="0"/>
              </a:rPr>
              <a:t>A1) Vibrazione meccanica peeling: =&gt; 22 kHz -- =&lt;28 kHz</a:t>
            </a:r>
          </a:p>
          <a:p>
            <a:pPr algn="ctr">
              <a:spcBef>
                <a:spcPts val="600"/>
              </a:spcBef>
              <a:defRPr/>
            </a:pPr>
            <a:r>
              <a:rPr lang="it-IT" b="1" smtClean="0">
                <a:solidFill>
                  <a:srgbClr val="000000"/>
                </a:solidFill>
                <a:latin typeface="Tahoma" charset="0"/>
                <a:cs typeface="Arial Unicode MS" charset="0"/>
              </a:rPr>
              <a:t>potenza massima di emissione inferiore a 10 W totali. </a:t>
            </a:r>
          </a:p>
          <a:p>
            <a:pPr algn="ctr">
              <a:spcBef>
                <a:spcPts val="600"/>
              </a:spcBef>
              <a:defRPr/>
            </a:pPr>
            <a:endParaRPr lang="it-IT" b="1" smtClean="0">
              <a:solidFill>
                <a:srgbClr val="000000"/>
              </a:solidFill>
              <a:latin typeface="Tahoma" charset="0"/>
              <a:cs typeface="Arial Unicode MS" charset="0"/>
            </a:endParaRPr>
          </a:p>
          <a:p>
            <a:pPr>
              <a:spcBef>
                <a:spcPts val="600"/>
              </a:spcBef>
              <a:defRPr/>
            </a:pPr>
            <a:r>
              <a:rPr lang="it-IT" smtClean="0">
                <a:solidFill>
                  <a:srgbClr val="000000"/>
                </a:solidFill>
                <a:latin typeface="Tahoma" charset="0"/>
                <a:cs typeface="Arial Unicode MS" charset="0"/>
              </a:rPr>
              <a:t>A2) Ultrasuoni per trattamenti superficiali: &gt; 0.8 MHz  =&lt; 3.5 MHz</a:t>
            </a:r>
          </a:p>
          <a:p>
            <a:pPr algn="ctr">
              <a:spcBef>
                <a:spcPts val="600"/>
              </a:spcBef>
              <a:defRPr/>
            </a:pPr>
            <a:r>
              <a:rPr lang="it-IT" b="1" i="1" u="sng" smtClean="0">
                <a:solidFill>
                  <a:srgbClr val="000000"/>
                </a:solidFill>
                <a:latin typeface="Tahoma" charset="0"/>
                <a:cs typeface="Arial Unicode MS" charset="0"/>
              </a:rPr>
              <a:t>Ultrasuoni ad alta frequenza </a:t>
            </a:r>
          </a:p>
          <a:p>
            <a:pPr algn="ctr">
              <a:spcBef>
                <a:spcPts val="600"/>
              </a:spcBef>
              <a:defRPr/>
            </a:pPr>
            <a:r>
              <a:rPr lang="it-IT" b="1" i="1" smtClean="0">
                <a:solidFill>
                  <a:srgbClr val="000000"/>
                </a:solidFill>
                <a:latin typeface="Tahoma" charset="0"/>
                <a:cs typeface="Arial Unicode MS" charset="0"/>
              </a:rPr>
              <a:t>CARATTERISTICHE TECNICO-DINAMICHE</a:t>
            </a:r>
            <a:r>
              <a:rPr lang="it-IT" b="1" smtClean="0">
                <a:solidFill>
                  <a:srgbClr val="000000"/>
                </a:solidFill>
                <a:latin typeface="Tahoma" charset="0"/>
                <a:cs typeface="Arial Unicode MS" charset="0"/>
              </a:rPr>
              <a:t> </a:t>
            </a:r>
          </a:p>
          <a:p>
            <a:pPr algn="ctr">
              <a:spcBef>
                <a:spcPts val="600"/>
              </a:spcBef>
              <a:defRPr/>
            </a:pPr>
            <a:r>
              <a:rPr lang="it-IT" b="1" smtClean="0">
                <a:solidFill>
                  <a:srgbClr val="FF0000"/>
                </a:solidFill>
                <a:latin typeface="Tahoma" charset="0"/>
                <a:cs typeface="Arial Unicode MS" charset="0"/>
              </a:rPr>
              <a:t>frequenza di lavoro compresa fra 0,8 MHz e 3,5 MHz. </a:t>
            </a:r>
          </a:p>
          <a:p>
            <a:pPr algn="ctr">
              <a:spcBef>
                <a:spcPts val="600"/>
              </a:spcBef>
              <a:defRPr/>
            </a:pPr>
            <a:endParaRPr lang="it-IT" b="1" smtClean="0">
              <a:solidFill>
                <a:srgbClr val="FF0000"/>
              </a:solidFill>
              <a:latin typeface="Tahoma" charset="0"/>
              <a:cs typeface="Arial Unicode MS" charset="0"/>
            </a:endParaRPr>
          </a:p>
          <a:p>
            <a:pPr algn="ctr">
              <a:spcBef>
                <a:spcPts val="600"/>
              </a:spcBef>
              <a:defRPr/>
            </a:pPr>
            <a:r>
              <a:rPr lang="it-IT" b="1" smtClean="0">
                <a:solidFill>
                  <a:srgbClr val="FF0000"/>
                </a:solidFill>
                <a:latin typeface="Tahoma" charset="0"/>
                <a:cs typeface="Arial Unicode MS" charset="0"/>
              </a:rPr>
              <a:t>Potenza Max 1,5 W/cmq [0.8-1,2 MHz]</a:t>
            </a:r>
          </a:p>
          <a:p>
            <a:pPr algn="ctr">
              <a:spcBef>
                <a:spcPts val="600"/>
              </a:spcBef>
              <a:defRPr/>
            </a:pPr>
            <a:r>
              <a:rPr lang="it-IT" b="1" smtClean="0">
                <a:solidFill>
                  <a:srgbClr val="FF0000"/>
                </a:solidFill>
                <a:latin typeface="Tahoma" charset="0"/>
                <a:cs typeface="Arial Unicode MS" charset="0"/>
              </a:rPr>
              <a:t>Potenza Max 3 W/cmq [1,2-3,5 MHz]</a:t>
            </a:r>
          </a:p>
          <a:p>
            <a:pPr algn="ctr">
              <a:spcBef>
                <a:spcPts val="600"/>
              </a:spcBef>
              <a:defRPr/>
            </a:pPr>
            <a:endParaRPr lang="it-IT" smtClean="0">
              <a:solidFill>
                <a:srgbClr val="FF0000"/>
              </a:solidFill>
              <a:latin typeface="Tahoma" charset="0"/>
              <a:cs typeface="Arial Unicode MS" charset="0"/>
            </a:endParaRPr>
          </a:p>
          <a:p>
            <a:pPr algn="ctr">
              <a:spcBef>
                <a:spcPts val="600"/>
              </a:spcBef>
              <a:defRPr/>
            </a:pPr>
            <a:endParaRPr lang="it-IT" smtClean="0">
              <a:solidFill>
                <a:srgbClr val="FF0000"/>
              </a:solidFill>
              <a:latin typeface="Tahoma" charset="0"/>
              <a:cs typeface="Arial Unicode MS" charset="0"/>
            </a:endParaRP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525" y="0"/>
            <a:ext cx="2149475" cy="2008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3576905"/>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0"/>
          </p:nvPr>
        </p:nvSpPr>
        <p:spPr/>
        <p:txBody>
          <a:bodyPr/>
          <a:lstStyle/>
          <a:p>
            <a:pPr>
              <a:defRPr/>
            </a:pPr>
            <a:r>
              <a:rPr lang="it-IT"/>
              <a:t>									</a:t>
            </a:r>
            <a:fld id="{9461278A-090D-1C4F-9E5D-E08125EDE48F}" type="slidenum">
              <a:rPr lang="it-IT"/>
              <a:pPr>
                <a:defRPr/>
              </a:pPr>
              <a:t>75</a:t>
            </a:fld>
            <a:endParaRPr lang="it-IT"/>
          </a:p>
        </p:txBody>
      </p:sp>
      <p:sp>
        <p:nvSpPr>
          <p:cNvPr id="34817" name="Rectangle 1"/>
          <p:cNvSpPr>
            <a:spLocks noGrp="1" noChangeArrowheads="1"/>
          </p:cNvSpPr>
          <p:nvPr>
            <p:ph type="title"/>
          </p:nvPr>
        </p:nvSpPr>
        <p:spPr>
          <a:xfrm>
            <a:off x="395288" y="0"/>
            <a:ext cx="8229600" cy="911225"/>
          </a:xfrm>
          <a:ln w="9360">
            <a:solidFill>
              <a:srgbClr val="FF0000"/>
            </a:solidFill>
            <a:miter lim="800000"/>
            <a:headEnd/>
            <a:tailEnd/>
          </a:ln>
        </p:spPr>
        <p:txBody>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mtClean="0">
                <a:solidFill>
                  <a:srgbClr val="FF0000"/>
                </a:solidFill>
              </a:rPr>
              <a:t>CAVITAZIONE ESTETICA</a:t>
            </a:r>
          </a:p>
        </p:txBody>
      </p:sp>
      <p:sp>
        <p:nvSpPr>
          <p:cNvPr id="34818" name="Rectangle 2"/>
          <p:cNvSpPr>
            <a:spLocks noGrp="1" noChangeArrowheads="1"/>
          </p:cNvSpPr>
          <p:nvPr>
            <p:ph type="body" idx="1"/>
          </p:nvPr>
        </p:nvSpPr>
        <p:spPr>
          <a:xfrm>
            <a:off x="457200" y="981075"/>
            <a:ext cx="8229600" cy="5543550"/>
          </a:xfrm>
          <a:ln w="9360">
            <a:solidFill>
              <a:srgbClr val="FF0000"/>
            </a:solidFill>
            <a:miter lim="800000"/>
            <a:headEnd/>
            <a:tailEnd/>
          </a:ln>
        </p:spPr>
        <p:txBody>
          <a:bodyPr/>
          <a:lstStyle/>
          <a:p>
            <a:pPr marL="341313" indent="-341313" eaLnBrk="1" hangingPunct="1">
              <a:lnSpc>
                <a:spcPct val="80000"/>
              </a:lnSpc>
              <a:spcBef>
                <a:spcPts val="700"/>
              </a:spcBef>
              <a:buClr>
                <a:srgbClr val="010199"/>
              </a:buClr>
              <a:buSzPct val="120000"/>
              <a:buFont typeface="Wingding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800" smtClean="0">
                <a:solidFill>
                  <a:srgbClr val="000000"/>
                </a:solidFill>
              </a:rPr>
              <a:t>Mediante ultrasuoni di potenza [</a:t>
            </a:r>
            <a:r>
              <a:rPr lang="it-IT" sz="2800" smtClean="0">
                <a:solidFill>
                  <a:srgbClr val="FF0000"/>
                </a:solidFill>
              </a:rPr>
              <a:t>34kHz-40kHz</a:t>
            </a:r>
            <a:r>
              <a:rPr lang="it-IT" sz="2800" smtClean="0">
                <a:solidFill>
                  <a:srgbClr val="000000"/>
                </a:solidFill>
              </a:rPr>
              <a:t>] si ottiene per cavitazione una disgregazione graduale delle cellule adipose e di conseguenza una riduzione del volume del tessuto adiposo. </a:t>
            </a:r>
          </a:p>
          <a:p>
            <a:pPr marL="341313" indent="-341313" eaLnBrk="1" hangingPunct="1">
              <a:lnSpc>
                <a:spcPct val="80000"/>
              </a:lnSpc>
              <a:spcBef>
                <a:spcPts val="700"/>
              </a:spcBef>
              <a:buClr>
                <a:srgbClr val="010199"/>
              </a:buClr>
              <a:buSzPct val="120000"/>
              <a:buFont typeface="Wingding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800" smtClean="0">
                <a:solidFill>
                  <a:srgbClr val="000000"/>
                </a:solidFill>
              </a:rPr>
              <a:t>le cellule adipose, grazie al notevole aumento della temperatura indotto nel tessuto, si imbibiscono di liquidi e rigonfiano</a:t>
            </a:r>
          </a:p>
          <a:p>
            <a:pPr marL="341313" indent="-341313" eaLnBrk="1" hangingPunct="1">
              <a:lnSpc>
                <a:spcPct val="80000"/>
              </a:lnSpc>
              <a:spcBef>
                <a:spcPts val="700"/>
              </a:spcBef>
              <a:buClr>
                <a:srgbClr val="010199"/>
              </a:buClr>
              <a:buSzPct val="120000"/>
              <a:buFont typeface="Wingding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800" smtClean="0">
                <a:solidFill>
                  <a:srgbClr val="000000"/>
                </a:solidFill>
              </a:rPr>
              <a:t>La pressione esercitata dagli ultrasuoni sulla parete cellulare (sino a 100 kP/cm2), porta all'implosione della parete stessa. </a:t>
            </a:r>
          </a:p>
          <a:p>
            <a:pPr marL="341313" indent="-341313" eaLnBrk="1" hangingPunct="1">
              <a:lnSpc>
                <a:spcPct val="80000"/>
              </a:lnSpc>
              <a:spcBef>
                <a:spcPts val="700"/>
              </a:spcBef>
              <a:buClr>
                <a:srgbClr val="010199"/>
              </a:buClr>
              <a:buSzPct val="120000"/>
              <a:buFont typeface="Wingding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2800" smtClean="0">
                <a:solidFill>
                  <a:srgbClr val="000000"/>
                </a:solidFill>
              </a:rPr>
              <a:t>Il grasso contenuto nell'adipocita stravasa nell'interstizio, e da li, tramite il circolo linfatico, è escreto (come un qualsiasi grasso alimentare) tramite reni e fegato.</a:t>
            </a:r>
          </a:p>
        </p:txBody>
      </p:sp>
    </p:spTree>
    <p:extLst>
      <p:ext uri="{BB962C8B-B14F-4D97-AF65-F5344CB8AC3E}">
        <p14:creationId xmlns:p14="http://schemas.microsoft.com/office/powerpoint/2010/main" val="705224807"/>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0"/>
          </p:nvPr>
        </p:nvSpPr>
        <p:spPr/>
        <p:txBody>
          <a:bodyPr/>
          <a:lstStyle/>
          <a:p>
            <a:pPr>
              <a:defRPr/>
            </a:pPr>
            <a:r>
              <a:rPr lang="it-IT"/>
              <a:t>									</a:t>
            </a:r>
            <a:fld id="{EB3CAE0A-373C-9347-99E1-FB9BB36803E3}" type="slidenum">
              <a:rPr lang="it-IT"/>
              <a:pPr>
                <a:defRPr/>
              </a:pPr>
              <a:t>76</a:t>
            </a:fld>
            <a:endParaRPr lang="it-IT"/>
          </a:p>
        </p:txBody>
      </p:sp>
      <p:sp>
        <p:nvSpPr>
          <p:cNvPr id="35841" name="Rectangle 1"/>
          <p:cNvSpPr>
            <a:spLocks noGrp="1" noChangeArrowheads="1"/>
          </p:cNvSpPr>
          <p:nvPr>
            <p:ph type="title"/>
          </p:nvPr>
        </p:nvSpPr>
        <p:spPr>
          <a:xfrm>
            <a:off x="395288" y="260350"/>
            <a:ext cx="8229600" cy="911225"/>
          </a:xfrm>
          <a:ln w="9360">
            <a:solidFill>
              <a:srgbClr val="FF0000"/>
            </a:solidFill>
            <a:miter lim="800000"/>
            <a:headEnd/>
            <a:tailEnd/>
          </a:ln>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mtClean="0">
                <a:solidFill>
                  <a:srgbClr val="FF0000"/>
                </a:solidFill>
              </a:rPr>
              <a:t>Ultrasuoni: Cavitazione estetica</a:t>
            </a:r>
          </a:p>
        </p:txBody>
      </p:sp>
      <p:sp>
        <p:nvSpPr>
          <p:cNvPr id="35842" name="Rectangle 2"/>
          <p:cNvSpPr>
            <a:spLocks noGrp="1" noChangeArrowheads="1"/>
          </p:cNvSpPr>
          <p:nvPr>
            <p:ph type="body" idx="1"/>
          </p:nvPr>
        </p:nvSpPr>
        <p:spPr>
          <a:xfrm>
            <a:off x="395288" y="1341438"/>
            <a:ext cx="8229600" cy="4114800"/>
          </a:xfrm>
        </p:spPr>
        <p:txBody>
          <a:bodyPr/>
          <a:lstStyle/>
          <a:p>
            <a:pPr marL="531813" indent="-531813" eaLnBrk="1" hangingPunct="1">
              <a:spcBef>
                <a:spcPts val="700"/>
              </a:spcBef>
              <a:buClr>
                <a:srgbClr val="FF0000"/>
              </a:buClr>
              <a:buSzPct val="120000"/>
              <a:buFont typeface="Wingdings"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pPr>
            <a:r>
              <a:rPr lang="it-IT" sz="2800" b="1" smtClean="0">
                <a:solidFill>
                  <a:srgbClr val="FF0000"/>
                </a:solidFill>
              </a:rPr>
              <a:t>Non può essere usata presso Centri Estetici</a:t>
            </a:r>
          </a:p>
          <a:p>
            <a:pPr marL="531813" indent="-531813" eaLnBrk="1" hangingPunct="1">
              <a:spcBef>
                <a:spcPts val="700"/>
              </a:spcBef>
              <a:buClr>
                <a:srgbClr val="FF0000"/>
              </a:buClr>
              <a:buSzPct val="120000"/>
              <a:buFont typeface="Wingdings"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pPr>
            <a:r>
              <a:rPr lang="it-IT" sz="2800" smtClean="0">
                <a:solidFill>
                  <a:srgbClr val="FF0000"/>
                </a:solidFill>
              </a:rPr>
              <a:t>Nel dubbio consultare sempre il manuale per conoscere le frequenze  e le potenze erogate dal generatore di ultrasuoni</a:t>
            </a:r>
          </a:p>
          <a:p>
            <a:pPr marL="531813" indent="-531813" eaLnBrk="1" hangingPunct="1">
              <a:spcBef>
                <a:spcPts val="700"/>
              </a:spcBef>
              <a:buClr>
                <a:srgbClr val="FF0000"/>
              </a:buClr>
              <a:buSzPct val="120000"/>
              <a:buFont typeface="Wingdings" charset="0"/>
              <a:buChar char=""/>
              <a:tabLst>
                <a:tab pos="1101725" algn="l"/>
                <a:tab pos="2016125" algn="l"/>
                <a:tab pos="2930525" algn="l"/>
                <a:tab pos="3844925" algn="l"/>
                <a:tab pos="4759325" algn="l"/>
                <a:tab pos="5673725" algn="l"/>
                <a:tab pos="6588125" algn="l"/>
                <a:tab pos="7502525" algn="l"/>
                <a:tab pos="8416925" algn="l"/>
                <a:tab pos="9331325" algn="l"/>
                <a:tab pos="10245725" algn="l"/>
              </a:tabLst>
              <a:defRPr/>
            </a:pPr>
            <a:r>
              <a:rPr lang="it-IT" sz="2800" smtClean="0">
                <a:solidFill>
                  <a:srgbClr val="FF0000"/>
                </a:solidFill>
              </a:rPr>
              <a:t>Richieste onde ultrasoniche con frequenze intorno a </a:t>
            </a:r>
            <a:r>
              <a:rPr lang="it-IT" sz="2800" b="1" smtClean="0">
                <a:solidFill>
                  <a:srgbClr val="FF0000"/>
                </a:solidFill>
              </a:rPr>
              <a:t>34 KHz ±4,75 KHz</a:t>
            </a:r>
            <a:r>
              <a:rPr lang="it-IT" sz="2800" smtClean="0">
                <a:solidFill>
                  <a:srgbClr val="FF0000"/>
                </a:solidFill>
              </a:rPr>
              <a:t>; altri tipi di frequenze non riescono ad ottenere l'effetto cavitazionario</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5157788"/>
            <a:ext cx="2133600" cy="1409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4965138"/>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3"/>
          <p:cNvSpPr>
            <a:spLocks noGrp="1"/>
          </p:cNvSpPr>
          <p:nvPr>
            <p:ph type="ftr" sz="quarter" idx="10"/>
          </p:nvPr>
        </p:nvSpPr>
        <p:spPr/>
        <p:txBody>
          <a:bodyPr/>
          <a:lstStyle/>
          <a:p>
            <a:pPr>
              <a:defRPr/>
            </a:pPr>
            <a:r>
              <a:rPr lang="it-IT"/>
              <a:t>									</a:t>
            </a:r>
            <a:fld id="{76BA6E1D-918A-0A4C-B060-B70E815503DD}" type="slidenum">
              <a:rPr lang="it-IT"/>
              <a:pPr>
                <a:defRPr/>
              </a:pPr>
              <a:t>77</a:t>
            </a:fld>
            <a:endParaRPr lang="it-IT"/>
          </a:p>
        </p:txBody>
      </p:sp>
      <p:sp>
        <p:nvSpPr>
          <p:cNvPr id="36865" name="Rectangle 1"/>
          <p:cNvSpPr>
            <a:spLocks noGrp="1" noChangeArrowheads="1"/>
          </p:cNvSpPr>
          <p:nvPr>
            <p:ph type="body"/>
          </p:nvPr>
        </p:nvSpPr>
        <p:spPr>
          <a:xfrm>
            <a:off x="457200" y="1422400"/>
            <a:ext cx="8229600" cy="4114800"/>
          </a:xfrm>
        </p:spPr>
        <p:txBody>
          <a:bodyPr anchor="t">
            <a:normAutofit lnSpcReduction="10000"/>
          </a:bodyPr>
          <a:lstStyle/>
          <a:p>
            <a:pPr marL="341313" indent="-341313" eaLnBrk="1" hangingPunct="1">
              <a:spcBef>
                <a:spcPts val="80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3200" dirty="0" smtClean="0">
                <a:solidFill>
                  <a:srgbClr val="FF0000"/>
                </a:solidFill>
              </a:rPr>
              <a:t>Non conformità dei manuali a quanto richiesto dal marchio CE</a:t>
            </a:r>
          </a:p>
          <a:p>
            <a:pPr marL="341313" indent="-341313" eaLnBrk="1" hangingPunct="1">
              <a:spcBef>
                <a:spcPts val="80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3200" dirty="0" smtClean="0">
                <a:solidFill>
                  <a:srgbClr val="FF0000"/>
                </a:solidFill>
              </a:rPr>
              <a:t>Assenza indicazioni rischio per operatori</a:t>
            </a:r>
          </a:p>
          <a:p>
            <a:pPr marL="341313" indent="-341313" eaLnBrk="1" hangingPunct="1">
              <a:spcBef>
                <a:spcPts val="80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3200" dirty="0" smtClean="0">
                <a:solidFill>
                  <a:srgbClr val="FF0000"/>
                </a:solidFill>
              </a:rPr>
              <a:t>Assenza informazioni sulle potenze ed energie erogate</a:t>
            </a:r>
          </a:p>
          <a:p>
            <a:pPr marL="341313" indent="-341313" eaLnBrk="1" hangingPunct="1">
              <a:spcBef>
                <a:spcPts val="80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3200" dirty="0" smtClean="0">
                <a:solidFill>
                  <a:srgbClr val="FF0000"/>
                </a:solidFill>
              </a:rPr>
              <a:t>Dalle misure effettuate: Rischio di danni per esposizione apparato uditivo </a:t>
            </a:r>
            <a:endParaRPr lang="it-IT" sz="3200" dirty="0" smtClean="0">
              <a:solidFill>
                <a:srgbClr val="FF0000"/>
              </a:solidFill>
            </a:endParaRPr>
          </a:p>
          <a:p>
            <a:pPr marL="341313" indent="-341313" eaLnBrk="1" hangingPunct="1">
              <a:spcBef>
                <a:spcPts val="800"/>
              </a:spcBef>
              <a:buClr>
                <a:srgbClr val="FFCC00"/>
              </a:buClr>
              <a:buSzPct val="120000"/>
              <a:buFont typeface="Tahoma"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it-IT" sz="3200" dirty="0" smtClean="0">
                <a:solidFill>
                  <a:srgbClr val="FF0000"/>
                </a:solidFill>
              </a:rPr>
              <a:t>APPARATI PER CAVITAZIONE IN USO PRESSO CENTRI ESTETICI</a:t>
            </a:r>
            <a:endParaRPr lang="it-IT" sz="3200" dirty="0" smtClean="0">
              <a:solidFill>
                <a:srgbClr val="FF0000"/>
              </a:solidFill>
            </a:endParaRPr>
          </a:p>
        </p:txBody>
      </p:sp>
      <p:sp>
        <p:nvSpPr>
          <p:cNvPr id="36867" name="Rectangle 3"/>
          <p:cNvSpPr>
            <a:spLocks noChangeArrowheads="1"/>
          </p:cNvSpPr>
          <p:nvPr/>
        </p:nvSpPr>
        <p:spPr bwMode="auto">
          <a:xfrm>
            <a:off x="323850" y="290513"/>
            <a:ext cx="8229600" cy="1030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it-IT" sz="2800" dirty="0" smtClean="0">
                <a:solidFill>
                  <a:srgbClr val="0000FF"/>
                </a:solidFill>
                <a:latin typeface="Tahoma" charset="0"/>
                <a:cs typeface="Arial Unicode MS" charset="0"/>
              </a:rPr>
              <a:t>CRITICITA’ RICORENTI</a:t>
            </a:r>
          </a:p>
          <a:p>
            <a:pPr algn="ctr">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it-IT" sz="2800" dirty="0" smtClean="0">
                <a:solidFill>
                  <a:srgbClr val="0000FF"/>
                </a:solidFill>
                <a:latin typeface="Tahoma" charset="0"/>
                <a:cs typeface="Arial Unicode MS" charset="0"/>
              </a:rPr>
              <a:t>Apparati AD ULTRASUONI</a:t>
            </a:r>
            <a:endParaRPr lang="it-IT" sz="2800" dirty="0">
              <a:solidFill>
                <a:srgbClr val="0000FF"/>
              </a:solidFill>
              <a:latin typeface="Tahoma" charset="0"/>
              <a:cs typeface="Arial Unicode MS" charset="0"/>
            </a:endParaRPr>
          </a:p>
        </p:txBody>
      </p:sp>
    </p:spTree>
    <p:extLst>
      <p:ext uri="{BB962C8B-B14F-4D97-AF65-F5344CB8AC3E}">
        <p14:creationId xmlns:p14="http://schemas.microsoft.com/office/powerpoint/2010/main" val="2720959566"/>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4"/>
          <p:cNvSpPr>
            <a:spLocks noGrp="1"/>
          </p:cNvSpPr>
          <p:nvPr>
            <p:ph type="ftr" sz="quarter" idx="10"/>
          </p:nvPr>
        </p:nvSpPr>
        <p:spPr/>
        <p:txBody>
          <a:bodyPr/>
          <a:lstStyle/>
          <a:p>
            <a:r>
              <a:rPr lang="it-IT" dirty="0"/>
              <a:t>			</a:t>
            </a:r>
            <a:fld id="{86EA8AE9-2DFC-154F-931E-955C743720A4}" type="slidenum">
              <a:rPr lang="it-IT"/>
              <a:pPr/>
              <a:t>78</a:t>
            </a:fld>
            <a:endParaRPr lang="it-IT" dirty="0"/>
          </a:p>
        </p:txBody>
      </p:sp>
      <p:sp>
        <p:nvSpPr>
          <p:cNvPr id="822274" name="Rectangle 2"/>
          <p:cNvSpPr>
            <a:spLocks noGrp="1" noChangeArrowheads="1"/>
          </p:cNvSpPr>
          <p:nvPr>
            <p:ph type="title"/>
          </p:nvPr>
        </p:nvSpPr>
        <p:spPr>
          <a:xfrm>
            <a:off x="395288" y="2852738"/>
            <a:ext cx="8229600" cy="1143000"/>
          </a:xfrm>
        </p:spPr>
        <p:txBody>
          <a:bodyPr>
            <a:normAutofit/>
          </a:bodyPr>
          <a:lstStyle/>
          <a:p>
            <a:r>
              <a:rPr lang="it-IT" sz="4000" dirty="0" smtClean="0">
                <a:solidFill>
                  <a:srgbClr val="FF3300"/>
                </a:solidFill>
              </a:rPr>
              <a:t>…</a:t>
            </a:r>
            <a:r>
              <a:rPr lang="it-IT" sz="4000" dirty="0" smtClean="0">
                <a:solidFill>
                  <a:srgbClr val="FF0000"/>
                </a:solidFill>
                <a:latin typeface="Comic Sans MS"/>
                <a:cs typeface="Comic Sans MS"/>
              </a:rPr>
              <a:t>grazie per l’attenzione!!!</a:t>
            </a:r>
            <a:endParaRPr lang="it-IT" sz="3200" dirty="0">
              <a:solidFill>
                <a:srgbClr val="FF0000"/>
              </a:solidFill>
              <a:latin typeface="Comic Sans MS"/>
              <a:cs typeface="Comic Sans MS"/>
            </a:endParaRPr>
          </a:p>
        </p:txBody>
      </p:sp>
      <p:pic>
        <p:nvPicPr>
          <p:cNvPr id="822275" name="Picture 3" descr="Donald_ecra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9588" y="3995738"/>
            <a:ext cx="2284412" cy="2492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2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 y="149412"/>
            <a:ext cx="1688245" cy="256949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92553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ELENCO_1.tiff"/>
          <p:cNvPicPr>
            <a:picLocks noGrp="1" noChangeAspect="1"/>
          </p:cNvPicPr>
          <p:nvPr>
            <p:ph idx="1"/>
          </p:nvPr>
        </p:nvPicPr>
        <p:blipFill rotWithShape="1">
          <a:blip r:embed="rId2">
            <a:extLst>
              <a:ext uri="{28A0092B-C50C-407E-A947-70E740481C1C}">
                <a14:useLocalDpi xmlns:a14="http://schemas.microsoft.com/office/drawing/2010/main" val="0"/>
              </a:ext>
            </a:extLst>
          </a:blip>
          <a:srcRect l="-1468" t="-3572" r="-217" b="3572"/>
          <a:stretch/>
        </p:blipFill>
        <p:spPr>
          <a:xfrm>
            <a:off x="-880534" y="0"/>
            <a:ext cx="11192933" cy="6621462"/>
          </a:xfrm>
        </p:spPr>
      </p:pic>
    </p:spTree>
    <p:extLst>
      <p:ext uri="{BB962C8B-B14F-4D97-AF65-F5344CB8AC3E}">
        <p14:creationId xmlns:p14="http://schemas.microsoft.com/office/powerpoint/2010/main" val="39026160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ELENCO_2.tiff"/>
          <p:cNvPicPr>
            <a:picLocks noGrp="1" noChangeAspect="1"/>
          </p:cNvPicPr>
          <p:nvPr>
            <p:ph idx="1"/>
          </p:nvPr>
        </p:nvPicPr>
        <p:blipFill rotWithShape="1">
          <a:blip r:embed="rId2">
            <a:extLst>
              <a:ext uri="{28A0092B-C50C-407E-A947-70E740481C1C}">
                <a14:useLocalDpi xmlns:a14="http://schemas.microsoft.com/office/drawing/2010/main" val="0"/>
              </a:ext>
            </a:extLst>
          </a:blip>
          <a:srcRect t="-7004" b="-3567"/>
          <a:stretch/>
        </p:blipFill>
        <p:spPr>
          <a:xfrm>
            <a:off x="135467" y="405871"/>
            <a:ext cx="9008533" cy="6452129"/>
          </a:xfrm>
        </p:spPr>
      </p:pic>
    </p:spTree>
    <p:extLst>
      <p:ext uri="{BB962C8B-B14F-4D97-AF65-F5344CB8AC3E}">
        <p14:creationId xmlns:p14="http://schemas.microsoft.com/office/powerpoint/2010/main" val="7788783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2951</TotalTime>
  <Words>4975</Words>
  <Application>Microsoft Macintosh PowerPoint</Application>
  <PresentationFormat>Presentazione su schermo (4:3)</PresentationFormat>
  <Paragraphs>1220</Paragraphs>
  <Slides>78</Slides>
  <Notes>37</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78</vt:i4>
      </vt:variant>
    </vt:vector>
  </HeadingPairs>
  <TitlesOfParts>
    <vt:vector size="81" baseType="lpstr">
      <vt:lpstr>Tema di Office</vt:lpstr>
      <vt:lpstr>Immagine</vt:lpstr>
      <vt:lpstr>Equation</vt:lpstr>
      <vt:lpstr>DISPOSIZIONI OPERATIVE PER LA VIGILANZA E IL CONTROLLO DEGLI APPARECCHI ELETTROMECCANICI UTILIZZATI PER L’ATTIVITA’ DI ESTETISTA </vt:lpstr>
      <vt:lpstr>GRUPPO DI LAVORO REGIONALE APPARECCHIATURE AD USO ESTETICO</vt:lpstr>
      <vt:lpstr>In principio..Legge 1/90 ….20 anni dopo (15 luglio 2011) …DEC. Min. Sviluppo Economico  n. 110/2011 Recepito RT  Legge regionale 17 luglio 2013, n. 38  DM 206/2015  </vt:lpstr>
      <vt:lpstr>Art. 2  ( Disposizioni generali )</vt:lpstr>
      <vt:lpstr>Art. 3  ( Livello di sicurezza )  </vt:lpstr>
      <vt:lpstr>REGIONE TOSCANA: INDICAZIONI OPERATIVE PER IL CONTROLLO DELLE APPARECCHIATURE AD USO ESTETICO</vt:lpstr>
      <vt:lpstr>INDICE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SCHEDA TECNICO-INFORMATIVA n. 21a  SOFT LASER PER TRATTAMENTI RILASSANTI E TONIFICANTI DELLA CUTE – FOTOSTIMOLANTE AREE RIFLESSOGENE PIEDI E  MANI </vt:lpstr>
      <vt:lpstr>SCHEDA TECNICO-INFORMATIVA n. 21b  LASER ESTETICO DEFOCALIZZATO PER LA DEPILAZIONE </vt:lpstr>
      <vt:lpstr>Presentazione di PowerPoint</vt:lpstr>
      <vt:lpstr>Presentazione di PowerPoint</vt:lpstr>
      <vt:lpstr>Presentazione di PowerPoint</vt:lpstr>
      <vt:lpstr>Presentazione di PowerPoint</vt:lpstr>
      <vt:lpstr>Presentazione di PowerPoint</vt:lpstr>
      <vt:lpstr>SCHEDA TECNICO-INFORMATIVA n. 16 depilatori Elettrici ed elettronici:  Apparecchiatura elettronica ad impulsi luminosi per foto depilazione  (IPL)</vt:lpstr>
      <vt:lpstr>Laser 3B e 4 : Delimitazione ZLC ZONA LASER CONTROLLATA CEI EN 60825-1 </vt:lpstr>
      <vt:lpstr>Presentazione di PowerPoint</vt:lpstr>
      <vt:lpstr>DPI: occhiali di protezione LASER EN 207 – EN 208</vt:lpstr>
      <vt:lpstr>Presentazione di PowerPoint</vt:lpstr>
      <vt:lpstr>Presentazione di PowerPoint</vt:lpstr>
      <vt:lpstr>Densità ottica  (OD) e Trasmittanza (T) occhiali Laser</vt:lpstr>
      <vt:lpstr>Presentazione di PowerPoint</vt:lpstr>
      <vt:lpstr>Esempi di danni oculari da laser</vt:lpstr>
      <vt:lpstr>Principali cause degli incidenti laser</vt:lpstr>
      <vt:lpstr>Cosa non fare mai</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CRITICITA’: ASSENZA DI VALUTAZIONE DEL RISCHIO E CONSEGUENTE ZONIZZAZIONE</vt:lpstr>
      <vt:lpstr>CRITICITA’</vt:lpstr>
      <vt:lpstr>SCHEDA INFORMATIVA: CONTROINDICAZIONI</vt:lpstr>
      <vt:lpstr>SCHEDA INFORMATIVA: PRECAUZIONI</vt:lpstr>
      <vt:lpstr> Radiofrequency for the treatment of skin laxity: mith or truth    </vt:lpstr>
      <vt:lpstr>SCHEDA N. 7  LAMPADE ABBRONZANTI</vt:lpstr>
      <vt:lpstr>Lampade abbronzanti: esiste specifica norma di prodotto</vt:lpstr>
      <vt:lpstr>CLASSIFICAZIONE DEI LETTINI ABBRONZANTI E LAMPADE UV PER USO ESTETICO CEI EN 60335-2-27 CEI 60335-1</vt:lpstr>
      <vt:lpstr>Specifiche costruttive</vt:lpstr>
      <vt:lpstr>SCALA INDICE UV</vt:lpstr>
      <vt:lpstr>Lampade abbronzanti: scheda n. 7  D.M. n. 110/2011 Soggetti con controindicazione assoluta all’esposizione DIVIETO DI ESPOSIZIONE</vt:lpstr>
      <vt:lpstr>Controindicazioni   (impiego sconsigliato)</vt:lpstr>
      <vt:lpstr>Presentazione di PowerPoint</vt:lpstr>
      <vt:lpstr>Presentazione di PowerPoint</vt:lpstr>
      <vt:lpstr>Attività sistematica di controllo un po’ di numeri Anno 2011: Progetto di iniziativa Siena , Empoli </vt:lpstr>
      <vt:lpstr>Solarium: verifica requisiti strutturali</vt:lpstr>
      <vt:lpstr>Solarium: requisiti strutturali</vt:lpstr>
      <vt:lpstr>ULTRASUONI</vt:lpstr>
      <vt:lpstr>STIMOLATORI AD ULTRASUONI </vt:lpstr>
      <vt:lpstr>CAVITAZIONE ESTETICA</vt:lpstr>
      <vt:lpstr>Ultrasuoni: Cavitazione estetica</vt:lpstr>
      <vt:lpstr>Presentazione di PowerPoint</vt:lpstr>
      <vt:lpstr>…grazie per l’attenzione!!!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CEM in ambito estetico</dc:title>
  <dc:subject/>
  <dc:creator>Utente di Microsoft Office</dc:creator>
  <cp:keywords/>
  <dc:description/>
  <cp:lastModifiedBy>ioo</cp:lastModifiedBy>
  <cp:revision>144</cp:revision>
  <dcterms:created xsi:type="dcterms:W3CDTF">2016-09-24T08:26:32Z</dcterms:created>
  <dcterms:modified xsi:type="dcterms:W3CDTF">2017-11-13T09:49:29Z</dcterms:modified>
  <cp:category/>
</cp:coreProperties>
</file>